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56" r:id="rId2"/>
    <p:sldId id="257" r:id="rId3"/>
    <p:sldId id="260" r:id="rId4"/>
    <p:sldId id="300" r:id="rId5"/>
    <p:sldId id="265" r:id="rId6"/>
    <p:sldId id="261" r:id="rId7"/>
    <p:sldId id="264" r:id="rId8"/>
    <p:sldId id="262" r:id="rId9"/>
    <p:sldId id="266" r:id="rId10"/>
    <p:sldId id="263" r:id="rId11"/>
    <p:sldId id="267" r:id="rId12"/>
    <p:sldId id="269" r:id="rId13"/>
    <p:sldId id="268" r:id="rId14"/>
    <p:sldId id="271" r:id="rId15"/>
    <p:sldId id="272" r:id="rId16"/>
    <p:sldId id="275" r:id="rId17"/>
    <p:sldId id="273" r:id="rId18"/>
    <p:sldId id="274" r:id="rId19"/>
    <p:sldId id="279" r:id="rId20"/>
    <p:sldId id="288" r:id="rId21"/>
    <p:sldId id="280" r:id="rId22"/>
    <p:sldId id="297" r:id="rId23"/>
    <p:sldId id="298" r:id="rId24"/>
    <p:sldId id="283" r:id="rId25"/>
    <p:sldId id="282" r:id="rId26"/>
    <p:sldId id="284" r:id="rId27"/>
    <p:sldId id="285" r:id="rId28"/>
    <p:sldId id="277" r:id="rId29"/>
    <p:sldId id="286" r:id="rId30"/>
    <p:sldId id="295" r:id="rId31"/>
    <p:sldId id="293" r:id="rId32"/>
    <p:sldId id="294" r:id="rId33"/>
    <p:sldId id="289" r:id="rId34"/>
    <p:sldId id="290" r:id="rId35"/>
    <p:sldId id="291" r:id="rId36"/>
    <p:sldId id="292" r:id="rId37"/>
    <p:sldId id="296" r:id="rId38"/>
    <p:sldId id="287" r:id="rId39"/>
    <p:sldId id="299" r:id="rId40"/>
    <p:sldId id="270" r:id="rId41"/>
    <p:sldId id="281" r:id="rId4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951A"/>
    <a:srgbClr val="52C000"/>
    <a:srgbClr val="0000FF"/>
    <a:srgbClr val="275C00"/>
    <a:srgbClr val="DEFF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94" autoAdjust="0"/>
  </p:normalViewPr>
  <p:slideViewPr>
    <p:cSldViewPr>
      <p:cViewPr varScale="1">
        <p:scale>
          <a:sx n="107" d="100"/>
          <a:sy n="107" d="100"/>
        </p:scale>
        <p:origin x="-1734" y="-84"/>
      </p:cViewPr>
      <p:guideLst>
        <p:guide orient="horz" pos="2160"/>
        <p:guide pos="2880"/>
      </p:guideLst>
    </p:cSldViewPr>
  </p:slideViewPr>
  <p:notesTextViewPr>
    <p:cViewPr>
      <p:scale>
        <a:sx n="100" d="100"/>
        <a:sy n="100" d="100"/>
      </p:scale>
      <p:origin x="0" y="0"/>
    </p:cViewPr>
  </p:notesTextViewPr>
  <p:notesViewPr>
    <p:cSldViewPr>
      <p:cViewPr varScale="1">
        <p:scale>
          <a:sx n="89" d="100"/>
          <a:sy n="89" d="100"/>
        </p:scale>
        <p:origin x="-307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71A3E4-08F7-470B-B28A-F7F44AD1D267}" type="datetimeFigureOut">
              <a:rPr lang="de-DE" smtClean="0"/>
              <a:pPr/>
              <a:t>04.03.2019</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DC6EB7-B8C5-4A13-A184-8A045D6E94E6}" type="slidenum">
              <a:rPr lang="de-DE" smtClean="0"/>
              <a:pPr/>
              <a:t>‹Nr.›</a:t>
            </a:fld>
            <a:endParaRPr lang="de-DE"/>
          </a:p>
        </p:txBody>
      </p:sp>
    </p:spTree>
    <p:extLst>
      <p:ext uri="{BB962C8B-B14F-4D97-AF65-F5344CB8AC3E}">
        <p14:creationId xmlns:p14="http://schemas.microsoft.com/office/powerpoint/2010/main" val="2533517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wikipedia.org/wiki/Chemische_Bindu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31DC6EB7-B8C5-4A13-A184-8A045D6E94E6}" type="slidenum">
              <a:rPr lang="de-DE" smtClean="0"/>
              <a:pPr/>
              <a:t>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D-Wert: berechnet sich aus den Wirkungsquerschnitten, gibt den Neutronenüberschuss pro Kernspaltung an (</a:t>
            </a:r>
            <a:r>
              <a:rPr lang="de-DE" dirty="0" err="1" smtClean="0"/>
              <a:t>pos</a:t>
            </a:r>
            <a:r>
              <a:rPr lang="de-DE" dirty="0" smtClean="0"/>
              <a:t>: es entstehen Neutronen, </a:t>
            </a:r>
            <a:r>
              <a:rPr lang="de-DE" dirty="0" err="1" smtClean="0"/>
              <a:t>neg</a:t>
            </a:r>
            <a:r>
              <a:rPr lang="de-DE" dirty="0" smtClean="0"/>
              <a:t>: es werden Neutronen absorbiert).</a:t>
            </a:r>
          </a:p>
          <a:p>
            <a:r>
              <a:rPr lang="de-DE" dirty="0" smtClean="0"/>
              <a:t>Schnelle Neutronen sind dienlich hinsichtlich der erwünschten</a:t>
            </a:r>
            <a:r>
              <a:rPr lang="de-DE" baseline="0" dirty="0" smtClean="0"/>
              <a:t> Spaltung von </a:t>
            </a:r>
            <a:r>
              <a:rPr lang="de-DE" baseline="0" dirty="0" err="1" smtClean="0"/>
              <a:t>minoren</a:t>
            </a:r>
            <a:r>
              <a:rPr lang="de-DE" baseline="0" dirty="0" smtClean="0"/>
              <a:t> Aktiniden, sie können sich vollständig in Spaltprodukte umwandeln</a:t>
            </a:r>
            <a:br>
              <a:rPr lang="de-DE" baseline="0" dirty="0" smtClean="0"/>
            </a:br>
            <a:r>
              <a:rPr lang="de-DE" baseline="0" dirty="0" smtClean="0"/>
              <a:t>Bei thermischen Neutronen kommt es zu Anhäufungen bestimmter Spaltprodukte</a:t>
            </a:r>
          </a:p>
          <a:p>
            <a:r>
              <a:rPr lang="de-DE" baseline="0" dirty="0" smtClean="0"/>
              <a:t>Allgemein sind aufgrund der Paarungsenergie in der Bethe-Weizsäcker-Formel Isotope mit ungerader Neutronenzahl besser spaltbar als solche mit gerader</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10</a:t>
            </a:fld>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de-DE" dirty="0" smtClean="0"/>
              <a:t>Zum letzten Punkt:</a:t>
            </a:r>
            <a:r>
              <a:rPr lang="de-DE" baseline="0" dirty="0" smtClean="0"/>
              <a:t> Was </a:t>
            </a:r>
            <a:r>
              <a:rPr lang="de-DE" sz="1200" b="0" kern="1200" dirty="0" smtClean="0">
                <a:solidFill>
                  <a:schemeClr val="tx1"/>
                </a:solidFill>
                <a:latin typeface="+mn-lt"/>
                <a:ea typeface="+mn-ea"/>
                <a:cs typeface="+mn-cs"/>
              </a:rPr>
              <a:t>soll mit dem wiederverwendbaren Uran nach der Partitionierung geschehen? Abgabe nach außen?</a:t>
            </a:r>
            <a:endParaRPr lang="de-DE" sz="1200" kern="1200" dirty="0" smtClean="0">
              <a:solidFill>
                <a:schemeClr val="tx1"/>
              </a:solidFill>
              <a:latin typeface="+mn-lt"/>
              <a:ea typeface="+mn-ea"/>
              <a:cs typeface="+mn-cs"/>
            </a:endParaRPr>
          </a:p>
        </p:txBody>
      </p:sp>
      <p:sp>
        <p:nvSpPr>
          <p:cNvPr id="4" name="Foliennummernplatzhalter 3"/>
          <p:cNvSpPr>
            <a:spLocks noGrp="1"/>
          </p:cNvSpPr>
          <p:nvPr>
            <p:ph type="sldNum" sz="quarter" idx="10"/>
          </p:nvPr>
        </p:nvSpPr>
        <p:spPr/>
        <p:txBody>
          <a:bodyPr/>
          <a:lstStyle/>
          <a:p>
            <a:fld id="{31DC6EB7-B8C5-4A13-A184-8A045D6E94E6}" type="slidenum">
              <a:rPr lang="de-DE" smtClean="0"/>
              <a:pPr/>
              <a:t>11</a:t>
            </a:fld>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Der Pfeil ganz unten grenzt zwei Ansätz</a:t>
            </a:r>
            <a:r>
              <a:rPr lang="de-DE" baseline="0" dirty="0" smtClean="0"/>
              <a:t>e voneinander ab: </a:t>
            </a:r>
            <a:r>
              <a:rPr lang="de-DE" baseline="0" dirty="0" err="1" smtClean="0"/>
              <a:t>Once-throug</a:t>
            </a:r>
            <a:r>
              <a:rPr lang="de-DE" baseline="0" dirty="0" smtClean="0"/>
              <a:t>, Recycling</a:t>
            </a:r>
            <a:endParaRPr lang="de-DE" dirty="0" smtClean="0"/>
          </a:p>
          <a:p>
            <a:r>
              <a:rPr lang="de-DE" dirty="0" smtClean="0"/>
              <a:t>TRU = Transurane</a:t>
            </a:r>
          </a:p>
          <a:p>
            <a:r>
              <a:rPr lang="de-DE" dirty="0" smtClean="0"/>
              <a:t>FP = </a:t>
            </a:r>
            <a:r>
              <a:rPr lang="de-DE" dirty="0" err="1" smtClean="0"/>
              <a:t>Fissure</a:t>
            </a:r>
            <a:r>
              <a:rPr lang="de-DE" dirty="0" smtClean="0"/>
              <a:t> Products</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12</a:t>
            </a:fld>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-Zunächst ein modifizierter (</a:t>
            </a:r>
            <a:r>
              <a:rPr lang="de-DE" dirty="0" err="1" smtClean="0"/>
              <a:t>Np</a:t>
            </a:r>
            <a:r>
              <a:rPr lang="de-DE" dirty="0" smtClean="0"/>
              <a:t> Abtrennung) Wiederaufbereitungsschritt (</a:t>
            </a:r>
            <a:r>
              <a:rPr lang="de-DE" dirty="0" err="1" smtClean="0"/>
              <a:t>zB</a:t>
            </a:r>
            <a:r>
              <a:rPr lang="de-DE" baseline="0" dirty="0" smtClean="0"/>
              <a:t> </a:t>
            </a:r>
            <a:r>
              <a:rPr lang="de-DE" dirty="0" smtClean="0"/>
              <a:t>PUREX).</a:t>
            </a:r>
            <a:r>
              <a:rPr lang="de-DE" baseline="0" dirty="0" smtClean="0"/>
              <a:t> Ggf. kann auch </a:t>
            </a:r>
            <a:r>
              <a:rPr lang="de-DE" baseline="0" dirty="0" err="1" smtClean="0"/>
              <a:t>Pu</a:t>
            </a:r>
            <a:r>
              <a:rPr lang="de-DE" baseline="0" dirty="0" smtClean="0"/>
              <a:t> und </a:t>
            </a:r>
            <a:r>
              <a:rPr lang="de-DE" baseline="0" dirty="0" err="1" smtClean="0"/>
              <a:t>Np</a:t>
            </a:r>
            <a:r>
              <a:rPr lang="de-DE" baseline="0" dirty="0" smtClean="0"/>
              <a:t> mit transmutiert werden</a:t>
            </a:r>
          </a:p>
          <a:p>
            <a:r>
              <a:rPr lang="de-DE" dirty="0" smtClean="0"/>
              <a:t>-Abtrennung von Lanthaniden essentiell, weil: </a:t>
            </a:r>
          </a:p>
          <a:p>
            <a:pPr lvl="1"/>
            <a:r>
              <a:rPr lang="de-DE" dirty="0" smtClean="0"/>
              <a:t>Hoher Neutroneneinfang-WQ</a:t>
            </a:r>
          </a:p>
          <a:p>
            <a:pPr lvl="1"/>
            <a:r>
              <a:rPr lang="de-DE" dirty="0" smtClean="0"/>
              <a:t>Hoher Anteil im abgebrannten Brennstoff – 50 x Anteil von Am/Cm</a:t>
            </a:r>
          </a:p>
          <a:p>
            <a:pPr lvl="1"/>
            <a:r>
              <a:rPr lang="de-DE" baseline="0" dirty="0" smtClean="0"/>
              <a:t>Und schwierig weil: enge chemische Verwandtschaft mit den Aktiniden</a:t>
            </a:r>
          </a:p>
          <a:p>
            <a:r>
              <a:rPr lang="de-DE" baseline="0" dirty="0" smtClean="0"/>
              <a:t>PUREX: </a:t>
            </a:r>
          </a:p>
          <a:p>
            <a:pPr marL="228600" indent="-228600">
              <a:buAutoNum type="arabicPeriod"/>
            </a:pPr>
            <a:r>
              <a:rPr lang="de-DE" baseline="0" dirty="0" smtClean="0"/>
              <a:t>Brennstäbe zerschneiden und in Salpetersäure auflösen</a:t>
            </a:r>
          </a:p>
          <a:p>
            <a:pPr marL="228600" indent="-228600">
              <a:buAutoNum type="arabicPeriod"/>
            </a:pPr>
            <a:r>
              <a:rPr lang="de-DE" baseline="0" dirty="0" smtClean="0"/>
              <a:t>Extraktionsmittel (Phosphorsäureester und Kerosin) löst selektiv Nitrate von Uran und Plutonium</a:t>
            </a:r>
          </a:p>
          <a:p>
            <a:pPr marL="228600" indent="-228600">
              <a:buAutoNum type="arabicPeriod"/>
            </a:pPr>
            <a:r>
              <a:rPr lang="de-DE" baseline="0" dirty="0" smtClean="0"/>
              <a:t>Extraktionsmittel mit gebundenem U und </a:t>
            </a:r>
            <a:r>
              <a:rPr lang="de-DE" baseline="0" dirty="0" err="1" smtClean="0"/>
              <a:t>Pt</a:t>
            </a:r>
            <a:r>
              <a:rPr lang="de-DE" baseline="0" dirty="0" smtClean="0"/>
              <a:t> setzt sich von restlicher wässriger Lösung ab -&gt; Abtrennung </a:t>
            </a:r>
            <a:r>
              <a:rPr lang="de-DE" baseline="0" dirty="0" err="1" smtClean="0"/>
              <a:t>done</a:t>
            </a:r>
            <a:r>
              <a:rPr lang="de-DE" baseline="0" dirty="0" smtClean="0"/>
              <a:t>, starte erneut mit 2</a:t>
            </a:r>
          </a:p>
          <a:p>
            <a:pPr marL="228600" indent="-228600">
              <a:buAutoNum type="arabicPeriod"/>
            </a:pPr>
            <a:r>
              <a:rPr lang="de-DE" baseline="0" dirty="0" smtClean="0"/>
              <a:t>** Anschließend Extraktionsschritt für </a:t>
            </a:r>
            <a:r>
              <a:rPr lang="de-DE" baseline="0" dirty="0" err="1" smtClean="0"/>
              <a:t>Np</a:t>
            </a:r>
            <a:r>
              <a:rPr lang="de-DE" baseline="0" dirty="0" smtClean="0"/>
              <a:t>**</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13</a:t>
            </a:fld>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sz="1200" b="0" i="0" kern="1200" dirty="0" smtClean="0">
                <a:solidFill>
                  <a:srgbClr val="00B0F0"/>
                </a:solidFill>
                <a:latin typeface="+mn-lt"/>
                <a:ea typeface="+mn-ea"/>
                <a:cs typeface="+mn-cs"/>
              </a:rPr>
              <a:t>Unter </a:t>
            </a:r>
            <a:r>
              <a:rPr lang="de-DE" sz="1200" b="1" i="0" kern="1200" dirty="0" err="1" smtClean="0">
                <a:solidFill>
                  <a:srgbClr val="00B0F0"/>
                </a:solidFill>
                <a:latin typeface="+mn-lt"/>
                <a:ea typeface="+mn-ea"/>
                <a:cs typeface="+mn-cs"/>
              </a:rPr>
              <a:t>Radiolyse</a:t>
            </a:r>
            <a:r>
              <a:rPr lang="de-DE" sz="1200" b="0" i="0" kern="1200" dirty="0" smtClean="0">
                <a:solidFill>
                  <a:srgbClr val="00B0F0"/>
                </a:solidFill>
                <a:latin typeface="+mn-lt"/>
                <a:ea typeface="+mn-ea"/>
                <a:cs typeface="+mn-cs"/>
              </a:rPr>
              <a:t> versteht man die Spaltung </a:t>
            </a:r>
            <a:r>
              <a:rPr lang="de-DE" sz="1200" b="0" i="0" u="none" strike="noStrike" kern="1200" dirty="0" smtClean="0">
                <a:solidFill>
                  <a:srgbClr val="00B0F0"/>
                </a:solidFill>
                <a:latin typeface="+mn-lt"/>
                <a:ea typeface="+mn-ea"/>
                <a:cs typeface="+mn-cs"/>
                <a:hlinkClick r:id="rId3" tooltip="Chemische Bindung"/>
              </a:rPr>
              <a:t>chemischer Bindungen</a:t>
            </a:r>
            <a:r>
              <a:rPr lang="de-DE" sz="1200" b="0" i="0" kern="1200" dirty="0" smtClean="0">
                <a:solidFill>
                  <a:srgbClr val="00B0F0"/>
                </a:solidFill>
                <a:latin typeface="+mn-lt"/>
                <a:ea typeface="+mn-ea"/>
                <a:cs typeface="+mn-cs"/>
              </a:rPr>
              <a:t> unter Einwirkung </a:t>
            </a:r>
            <a:r>
              <a:rPr lang="de-DE" sz="1200" b="0" i="0" u="none" strike="noStrike" kern="1200" dirty="0" smtClean="0">
                <a:solidFill>
                  <a:srgbClr val="00B0F0"/>
                </a:solidFill>
                <a:latin typeface="+mn-lt"/>
                <a:ea typeface="+mn-ea"/>
                <a:cs typeface="+mn-cs"/>
              </a:rPr>
              <a:t>von Strahlung</a:t>
            </a:r>
          </a:p>
          <a:p>
            <a:endParaRPr lang="de-DE" sz="1200" b="0" i="0" u="none" strike="noStrike" kern="1200" dirty="0" smtClean="0">
              <a:solidFill>
                <a:srgbClr val="00B0F0"/>
              </a:solidFill>
              <a:latin typeface="+mn-lt"/>
              <a:ea typeface="+mn-ea"/>
              <a:cs typeface="+mn-cs"/>
            </a:endParaRPr>
          </a:p>
          <a:p>
            <a:r>
              <a:rPr lang="de-DE" sz="1200" b="0" i="0" u="none" strike="noStrike" kern="1200" dirty="0" smtClean="0">
                <a:solidFill>
                  <a:srgbClr val="00B0F0"/>
                </a:solidFill>
                <a:latin typeface="+mn-lt"/>
                <a:ea typeface="+mn-ea"/>
                <a:cs typeface="+mn-cs"/>
              </a:rPr>
              <a:t>Überleitung:</a:t>
            </a:r>
            <a:r>
              <a:rPr lang="de-DE" sz="1200" b="0" i="0" u="none" strike="noStrike" kern="1200" baseline="0" dirty="0" smtClean="0">
                <a:solidFill>
                  <a:srgbClr val="00B0F0"/>
                </a:solidFill>
                <a:latin typeface="+mn-lt"/>
                <a:ea typeface="+mn-ea"/>
                <a:cs typeface="+mn-cs"/>
              </a:rPr>
              <a:t> „Gehen wir nun einmal davon aus, dass wir unser Ausgangsmaterial für die Transmutation zur Verfügung haben – was tun wir nun damit?“ Hierzu gibt es die eingangs genannten verschiedenen Kategorien, sortiert nach Aggregatszustand des Brennstoffs und Kritikalität des Kerns“</a:t>
            </a:r>
            <a:endParaRPr lang="de-DE" sz="1200" b="0" i="0" u="none" strike="noStrike" kern="1200" dirty="0" smtClean="0">
              <a:solidFill>
                <a:srgbClr val="00B0F0"/>
              </a:solidFill>
              <a:latin typeface="+mn-lt"/>
              <a:ea typeface="+mn-ea"/>
              <a:cs typeface="+mn-cs"/>
            </a:endParaRPr>
          </a:p>
        </p:txBody>
      </p:sp>
      <p:sp>
        <p:nvSpPr>
          <p:cNvPr id="4" name="Foliennummernplatzhalter 3"/>
          <p:cNvSpPr>
            <a:spLocks noGrp="1"/>
          </p:cNvSpPr>
          <p:nvPr>
            <p:ph type="sldNum" sz="quarter" idx="10"/>
          </p:nvPr>
        </p:nvSpPr>
        <p:spPr/>
        <p:txBody>
          <a:bodyPr/>
          <a:lstStyle/>
          <a:p>
            <a:fld id="{31DC6EB7-B8C5-4A13-A184-8A045D6E94E6}" type="slidenum">
              <a:rPr lang="de-DE" smtClean="0"/>
              <a:pPr/>
              <a:t>14</a:t>
            </a:fld>
            <a:endParaRPr lang="de-D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Kritisch:= Kritikalität = 1, </a:t>
            </a:r>
            <a:r>
              <a:rPr lang="de-DE" dirty="0" err="1" smtClean="0"/>
              <a:t>dh</a:t>
            </a:r>
            <a:r>
              <a:rPr lang="de-DE" dirty="0" smtClean="0"/>
              <a:t>. # erzeugte Neutronen = #</a:t>
            </a:r>
            <a:r>
              <a:rPr lang="de-DE" baseline="0" dirty="0" smtClean="0"/>
              <a:t> absorbierte Neutronen </a:t>
            </a:r>
            <a:r>
              <a:rPr lang="de-DE" dirty="0" smtClean="0"/>
              <a:t>-&gt; Aufrechterhaltung der Kettenreaktion</a:t>
            </a:r>
          </a:p>
          <a:p>
            <a:r>
              <a:rPr lang="de-DE" dirty="0" smtClean="0"/>
              <a:t>Verweis auf Vortrag zu Brutreaktoren:</a:t>
            </a:r>
            <a:br>
              <a:rPr lang="de-DE" dirty="0" smtClean="0"/>
            </a:br>
            <a:r>
              <a:rPr lang="de-DE" dirty="0" smtClean="0"/>
              <a:t>Prinzipiell läuft Transmutation in allen Reaktoren ab, aber </a:t>
            </a:r>
            <a:r>
              <a:rPr lang="de-DE" b="1" dirty="0" smtClean="0"/>
              <a:t>schnelle Reaktoren </a:t>
            </a:r>
            <a:r>
              <a:rPr lang="de-DE" dirty="0" smtClean="0"/>
              <a:t>sind zu bevorzugen wegen großer Spalt zu Absorptionsrate!</a:t>
            </a:r>
          </a:p>
          <a:p>
            <a:endParaRPr lang="de-DE" dirty="0" smtClean="0"/>
          </a:p>
          <a:p>
            <a:r>
              <a:rPr lang="de-DE" dirty="0" smtClean="0"/>
              <a:t>Astrid</a:t>
            </a:r>
            <a:r>
              <a:rPr lang="de-DE" baseline="0" dirty="0" smtClean="0"/>
              <a:t> als Nachfolger von PHENIX mit besonderem Augenmerk auf Transmutation</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15</a:t>
            </a:fld>
            <a:endParaRPr lang="de-D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31DC6EB7-B8C5-4A13-A184-8A045D6E94E6}" type="slidenum">
              <a:rPr lang="de-DE" smtClean="0"/>
              <a:pPr/>
              <a:t>16</a:t>
            </a:fld>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MOX = Mischoxid</a:t>
            </a:r>
            <a:r>
              <a:rPr lang="de-DE" baseline="0" dirty="0" smtClean="0"/>
              <a:t> (Uran- und Plutoniumoxid)</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17</a:t>
            </a:fld>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3 Punkte -&gt; 3 Technologien : Reaktor-, Beschleuniger-Technologie, </a:t>
            </a:r>
            <a:r>
              <a:rPr lang="de-DE" dirty="0" err="1" smtClean="0"/>
              <a:t>Spallation</a:t>
            </a:r>
            <a:r>
              <a:rPr lang="de-DE" dirty="0" smtClean="0"/>
              <a:t>/Kühlung</a:t>
            </a:r>
          </a:p>
          <a:p>
            <a:r>
              <a:rPr lang="de-DE" dirty="0" smtClean="0"/>
              <a:t>Linearbeschleuniger sind zuverlässiger als Kreisbeschleuniger, leichter mit redundanten Komponenten auszurüsten</a:t>
            </a:r>
          </a:p>
          <a:p>
            <a:endParaRPr lang="de-DE" dirty="0" smtClean="0"/>
          </a:p>
        </p:txBody>
      </p:sp>
      <p:sp>
        <p:nvSpPr>
          <p:cNvPr id="4" name="Foliennummernplatzhalter 3"/>
          <p:cNvSpPr>
            <a:spLocks noGrp="1"/>
          </p:cNvSpPr>
          <p:nvPr>
            <p:ph type="sldNum" sz="quarter" idx="10"/>
          </p:nvPr>
        </p:nvSpPr>
        <p:spPr/>
        <p:txBody>
          <a:bodyPr/>
          <a:lstStyle/>
          <a:p>
            <a:fld id="{31DC6EB7-B8C5-4A13-A184-8A045D6E94E6}" type="slidenum">
              <a:rPr lang="de-DE" smtClean="0"/>
              <a:pPr/>
              <a:t>18</a:t>
            </a:fld>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 Daten sind NICHT vom MYRRHA</a:t>
            </a:r>
          </a:p>
          <a:p>
            <a:r>
              <a:rPr lang="de-DE" dirty="0" smtClean="0"/>
              <a:t>„ich werde zunächst auf</a:t>
            </a:r>
            <a:r>
              <a:rPr lang="de-DE" baseline="0" dirty="0" smtClean="0"/>
              <a:t> die Besonderheiten des Beschleuniger-Komplexes eingehen, bevor wir einen Blick auf das Containment und schließlich den Kern werfen. Die verschiedenen Komponenten stelle ich konkret für den im belgischen Mol geplanten MYRRHA Reaktor vor, welcher 2025 anlaufen soll.“</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19</a:t>
            </a:fld>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31DC6EB7-B8C5-4A13-A184-8A045D6E94E6}" type="slidenum">
              <a:rPr lang="de-DE" smtClean="0"/>
              <a:pPr/>
              <a:t>2</a:t>
            </a:fld>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31DC6EB7-B8C5-4A13-A184-8A045D6E94E6}" type="slidenum">
              <a:rPr lang="de-DE" smtClean="0"/>
              <a:pPr/>
              <a:t>20</a:t>
            </a:fld>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21</a:t>
            </a:fld>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Teilweise supraleitender Injektor, redundant ausgelegt</a:t>
            </a:r>
          </a:p>
          <a:p>
            <a:r>
              <a:rPr lang="de-DE" dirty="0" smtClean="0"/>
              <a:t>Danach supraleitende </a:t>
            </a:r>
            <a:r>
              <a:rPr lang="de-DE" dirty="0" err="1" smtClean="0"/>
              <a:t>Spoke</a:t>
            </a:r>
            <a:r>
              <a:rPr lang="de-DE" dirty="0" smtClean="0"/>
              <a:t> Kavitäten und schließlich supraleitende elliptische Kavitäten, diese sind in Serie redundant ausgelegt -&gt; typisches Konzept aus der Reaktorsicherheitstechnologie</a:t>
            </a:r>
          </a:p>
          <a:p>
            <a:endParaRPr lang="de-DE" dirty="0" smtClean="0"/>
          </a:p>
          <a:p>
            <a:r>
              <a:rPr lang="de-DE" dirty="0" err="1" smtClean="0"/>
              <a:t>Messsystem</a:t>
            </a:r>
            <a:r>
              <a:rPr lang="de-DE" dirty="0" smtClean="0"/>
              <a:t>: zur Sicherstellung der Unterkritikalität -&gt; 0,2 </a:t>
            </a:r>
            <a:r>
              <a:rPr lang="de-DE" dirty="0" err="1" smtClean="0"/>
              <a:t>ms</a:t>
            </a:r>
            <a:r>
              <a:rPr lang="de-DE" dirty="0" smtClean="0"/>
              <a:t> Strahlunterbrechung -&gt; Unterscheidung zwischen prompten und verzögerten Neutronen -&gt; Kritikalität</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22</a:t>
            </a:fld>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Spallation</a:t>
            </a:r>
            <a:r>
              <a:rPr lang="de-DE" dirty="0" smtClean="0"/>
              <a:t>: Atomkern wird mit Projektil (&gt;100MeV </a:t>
            </a:r>
            <a:r>
              <a:rPr lang="de-DE" dirty="0" err="1" smtClean="0"/>
              <a:t>kin</a:t>
            </a:r>
            <a:r>
              <a:rPr lang="de-DE" dirty="0" smtClean="0"/>
              <a:t> En) beschossen und in kleinere Bruchstücke zerschmettert. Dabei entstehen Neutronen. 2stufiger Prozess:</a:t>
            </a:r>
          </a:p>
          <a:p>
            <a:r>
              <a:rPr lang="de-DE" dirty="0" smtClean="0"/>
              <a:t>-Projektil </a:t>
            </a:r>
            <a:r>
              <a:rPr lang="de-DE" dirty="0" err="1" smtClean="0"/>
              <a:t>ww</a:t>
            </a:r>
            <a:r>
              <a:rPr lang="de-DE" dirty="0" smtClean="0"/>
              <a:t> mit Nukleonen, die wiederum mit weiteren Nukleonen wechselwirken -&gt; Teilchenkaskade von Teilchen hoher Energie (bis zur </a:t>
            </a:r>
            <a:r>
              <a:rPr lang="de-DE" dirty="0" err="1" smtClean="0"/>
              <a:t>Projektilenergie</a:t>
            </a:r>
            <a:r>
              <a:rPr lang="de-DE" dirty="0" smtClean="0"/>
              <a:t>)</a:t>
            </a:r>
          </a:p>
          <a:p>
            <a:r>
              <a:rPr lang="de-DE" dirty="0" smtClean="0"/>
              <a:t>(Zeit 10^-22s)</a:t>
            </a:r>
          </a:p>
          <a:p>
            <a:r>
              <a:rPr lang="de-DE" dirty="0" smtClean="0"/>
              <a:t>-Kern verbleibt im hoch angeregten Zustand und "dampft ab", Neutronen und Protonen, ggf. auch </a:t>
            </a:r>
            <a:r>
              <a:rPr lang="de-DE" dirty="0" err="1" smtClean="0"/>
              <a:t>alpha</a:t>
            </a:r>
            <a:r>
              <a:rPr lang="de-DE" dirty="0" smtClean="0"/>
              <a:t> Teilchen mit niedrigeren Energien ~10MeV</a:t>
            </a:r>
          </a:p>
          <a:p>
            <a:r>
              <a:rPr lang="de-DE" dirty="0" smtClean="0"/>
              <a:t>(Zeit 10^-16s)</a:t>
            </a:r>
          </a:p>
          <a:p>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23</a:t>
            </a:fld>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Zylinder oben drauf ist 2 m dick</a:t>
            </a:r>
            <a:r>
              <a:rPr lang="de-DE" baseline="0" dirty="0" smtClean="0"/>
              <a:t> -&gt; Neutronenschild für die Anlagen</a:t>
            </a:r>
          </a:p>
          <a:p>
            <a:r>
              <a:rPr lang="de-DE" baseline="0" dirty="0" smtClean="0"/>
              <a:t>Membran -&gt; trennt kalte (hoher Druck) und heiße (niedriger Druck) Phase, außerdem Support Struktur für Pumpen, Wärmetauscher, Brennstoffspeicher im Innern, die Kern-Support-Platte und den Kern selbst</a:t>
            </a:r>
          </a:p>
          <a:p>
            <a:r>
              <a:rPr lang="de-DE" baseline="0" dirty="0" smtClean="0"/>
              <a:t>Kühlung: kalte Phase: 270°C, heiße Phase 400°C</a:t>
            </a:r>
          </a:p>
          <a:p>
            <a:r>
              <a:rPr lang="de-DE" baseline="0" dirty="0" smtClean="0"/>
              <a:t>65 % der Strahlleistung wird in Wärme umgesetzt -&gt; 2,1 MW</a:t>
            </a:r>
          </a:p>
          <a:p>
            <a:endParaRPr lang="de-DE" baseline="0" dirty="0" smtClean="0"/>
          </a:p>
          <a:p>
            <a:r>
              <a:rPr lang="de-DE" baseline="0" dirty="0" smtClean="0"/>
              <a:t>Fenster </a:t>
            </a:r>
            <a:r>
              <a:rPr lang="de-DE" baseline="0" dirty="0" err="1" smtClean="0"/>
              <a:t>zB</a:t>
            </a:r>
            <a:r>
              <a:rPr lang="de-DE" baseline="0" dirty="0" smtClean="0"/>
              <a:t> aus Wolfram-Rhenium mit Dicke 1,5 -3 mm (Energieverlust des Strahls ~ 3%)</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24</a:t>
            </a:fld>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Pcm</a:t>
            </a:r>
            <a:r>
              <a:rPr lang="de-DE" dirty="0" smtClean="0"/>
              <a:t> = </a:t>
            </a:r>
            <a:r>
              <a:rPr lang="de-DE" dirty="0" err="1" smtClean="0"/>
              <a:t>prozent</a:t>
            </a:r>
            <a:r>
              <a:rPr lang="de-DE" dirty="0" smtClean="0"/>
              <a:t> </a:t>
            </a:r>
            <a:r>
              <a:rPr lang="de-DE" dirty="0" err="1" smtClean="0"/>
              <a:t>promille</a:t>
            </a:r>
            <a:r>
              <a:rPr lang="de-DE" dirty="0" smtClean="0"/>
              <a:t> = 10^-5</a:t>
            </a:r>
          </a:p>
          <a:p>
            <a:r>
              <a:rPr lang="de-DE" dirty="0" smtClean="0"/>
              <a:t>Ca. 100</a:t>
            </a:r>
            <a:r>
              <a:rPr lang="de-DE" baseline="0" dirty="0" smtClean="0"/>
              <a:t> weitere hexagonale Kanäle stehen außerhalb zur Verfügung</a:t>
            </a:r>
          </a:p>
          <a:p>
            <a:r>
              <a:rPr lang="de-DE" baseline="0" dirty="0" smtClean="0"/>
              <a:t>Brennstäbe sind mit </a:t>
            </a:r>
            <a:r>
              <a:rPr lang="de-DE" baseline="0" dirty="0" err="1" smtClean="0"/>
              <a:t>austenitischem</a:t>
            </a:r>
            <a:r>
              <a:rPr lang="de-DE" baseline="0" dirty="0" smtClean="0"/>
              <a:t> 15-15-Ti Stahl ummantelt, später sind </a:t>
            </a:r>
            <a:r>
              <a:rPr lang="de-DE" baseline="0" dirty="0" err="1" smtClean="0"/>
              <a:t>martensitische</a:t>
            </a:r>
            <a:r>
              <a:rPr lang="de-DE" baseline="0" dirty="0" smtClean="0"/>
              <a:t> Stähle angedacht</a:t>
            </a:r>
          </a:p>
          <a:p>
            <a:endParaRPr lang="de-DE" baseline="0" dirty="0" smtClean="0"/>
          </a:p>
          <a:p>
            <a:r>
              <a:rPr lang="de-DE" baseline="0" dirty="0" smtClean="0"/>
              <a:t>Doppler-Konstante A = </a:t>
            </a:r>
            <a:r>
              <a:rPr lang="de-DE" baseline="0" dirty="0" err="1" smtClean="0"/>
              <a:t>dp</a:t>
            </a:r>
            <a:r>
              <a:rPr lang="de-DE" baseline="0" dirty="0" smtClean="0"/>
              <a:t>/</a:t>
            </a:r>
            <a:r>
              <a:rPr lang="de-DE" baseline="0" dirty="0" err="1" smtClean="0"/>
              <a:t>dT</a:t>
            </a:r>
            <a:r>
              <a:rPr lang="de-DE" baseline="0" dirty="0" smtClean="0"/>
              <a:t> (p:Reaktivität (k-1)/k) -&gt; Dopplerverbreiterung der Resonanzen im WQ des Neutroneneinfangs</a:t>
            </a:r>
          </a:p>
          <a:p>
            <a:r>
              <a:rPr lang="de-DE" baseline="0" dirty="0" smtClean="0"/>
              <a:t>Blasenkoeffizient B = </a:t>
            </a:r>
            <a:r>
              <a:rPr lang="de-DE" baseline="0" dirty="0" err="1" smtClean="0"/>
              <a:t>dp</a:t>
            </a:r>
            <a:r>
              <a:rPr lang="de-DE" baseline="0" dirty="0" smtClean="0"/>
              <a:t>/</a:t>
            </a:r>
            <a:r>
              <a:rPr lang="de-DE" baseline="0" dirty="0" err="1" smtClean="0"/>
              <a:t>dV</a:t>
            </a:r>
            <a:r>
              <a:rPr lang="de-DE" baseline="0" dirty="0" smtClean="0"/>
              <a:t> (V: fehlendes Volumen im Kühlmittel -&gt; Blasen)</a:t>
            </a:r>
          </a:p>
          <a:p>
            <a:endParaRPr lang="de-DE" dirty="0" smtClean="0"/>
          </a:p>
          <a:p>
            <a:r>
              <a:rPr lang="de-DE" dirty="0" smtClean="0"/>
              <a:t>Umgang mit dem Rückgang von k:</a:t>
            </a:r>
          </a:p>
          <a:p>
            <a:pPr marL="228600" indent="-228600">
              <a:buAutoNum type="arabicPeriod"/>
            </a:pPr>
            <a:r>
              <a:rPr lang="de-DE" dirty="0" smtClean="0"/>
              <a:t>Nichts</a:t>
            </a:r>
            <a:r>
              <a:rPr lang="de-DE" baseline="0" dirty="0" smtClean="0"/>
              <a:t> tun</a:t>
            </a:r>
          </a:p>
          <a:p>
            <a:pPr marL="228600" indent="-228600">
              <a:buAutoNum type="arabicPeriod"/>
            </a:pPr>
            <a:r>
              <a:rPr lang="de-DE" baseline="0" dirty="0" smtClean="0"/>
              <a:t>Proton Strahl Strom aufdrehen</a:t>
            </a:r>
          </a:p>
          <a:p>
            <a:pPr marL="228600" indent="-228600">
              <a:buAutoNum type="arabicPeriod"/>
            </a:pPr>
            <a:r>
              <a:rPr lang="de-DE" baseline="0" dirty="0" smtClean="0"/>
              <a:t>Graduell zusätzliches Brennmaterial einfügen</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25</a:t>
            </a:fld>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31DC6EB7-B8C5-4A13-A184-8A045D6E94E6}" type="slidenum">
              <a:rPr lang="de-DE" smtClean="0"/>
              <a:pPr/>
              <a:t>26</a:t>
            </a:fld>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Japan Proton </a:t>
            </a:r>
            <a:r>
              <a:rPr lang="de-DE" dirty="0" err="1" smtClean="0"/>
              <a:t>Accelerator</a:t>
            </a:r>
            <a:r>
              <a:rPr lang="de-DE" dirty="0" smtClean="0"/>
              <a:t> Research </a:t>
            </a:r>
            <a:r>
              <a:rPr lang="de-DE" dirty="0" err="1" smtClean="0"/>
              <a:t>Complex</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27</a:t>
            </a:fld>
            <a:endParaRPr lang="de-D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28</a:t>
            </a:fld>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31DC6EB7-B8C5-4A13-A184-8A045D6E94E6}" type="slidenum">
              <a:rPr lang="de-DE" smtClean="0"/>
              <a:pPr/>
              <a:t>29</a:t>
            </a:fld>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3</a:t>
            </a:fld>
            <a:endParaRPr lang="de-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sz="1600" dirty="0" smtClean="0"/>
              <a:t>Punkt 1: -&gt; keine eventuellen Prozessverluste an Transuranen</a:t>
            </a:r>
          </a:p>
          <a:p>
            <a:r>
              <a:rPr lang="de-DE" sz="1600" dirty="0" smtClean="0"/>
              <a:t>Punkt 2: denn Spaltprodukte werden aus Salzstrom abgetrennt, nicht aus dem </a:t>
            </a:r>
            <a:r>
              <a:rPr lang="de-DE" sz="1600" dirty="0" err="1" smtClean="0"/>
              <a:t>Abfall"strom</a:t>
            </a:r>
            <a:r>
              <a:rPr lang="de-DE" sz="1600" dirty="0" smtClean="0"/>
              <a:t>„</a:t>
            </a:r>
          </a:p>
          <a:p>
            <a:r>
              <a:rPr lang="de-DE" sz="1600" baseline="0" dirty="0" smtClean="0"/>
              <a:t>Punkt 5: </a:t>
            </a:r>
            <a:r>
              <a:rPr lang="de-DE" sz="1600" dirty="0" smtClean="0"/>
              <a:t>Reduzierung der Spaltprodukte, welche Neutronen einfangen würden (unerwünscht), möglich durch  …</a:t>
            </a:r>
          </a:p>
          <a:p>
            <a:r>
              <a:rPr lang="de-DE" sz="1600" dirty="0" smtClean="0"/>
              <a:t>… Dabei jedoch hohe Anforderung auf genaue Separation, sodass nicht </a:t>
            </a:r>
            <a:r>
              <a:rPr lang="de-DE" sz="1600" dirty="0" err="1" smtClean="0"/>
              <a:t>Aktinide</a:t>
            </a:r>
            <a:r>
              <a:rPr lang="de-DE" sz="1600" dirty="0" smtClean="0"/>
              <a:t> in den Spaltprodukt-Strom gelangen</a:t>
            </a:r>
            <a:endParaRPr lang="de-DE" sz="1600"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30</a:t>
            </a:fld>
            <a:endParaRPr lang="de-D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31DC6EB7-B8C5-4A13-A184-8A045D6E94E6}" type="slidenum">
              <a:rPr lang="de-DE" smtClean="0"/>
              <a:pPr/>
              <a:t>31</a:t>
            </a:fld>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Experten</a:t>
            </a:r>
            <a:r>
              <a:rPr lang="de-DE" baseline="0" dirty="0" smtClean="0"/>
              <a:t> aus England sprechen von mindestens 40 Jahren bis zur Serienreife</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32</a:t>
            </a:fld>
            <a:endParaRPr lang="de-D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Punkt 1: Volumenreduktion </a:t>
            </a:r>
            <a:r>
              <a:rPr lang="de-DE" sz="1200" dirty="0" smtClean="0"/>
              <a:t>auf ein Drittel (9500m^3 statt 28000 m^3) bei Wiedernutzung des herausgelösten Urans</a:t>
            </a:r>
          </a:p>
          <a:p>
            <a:endParaRPr lang="de-DE" sz="1200" dirty="0" smtClean="0"/>
          </a:p>
          <a:p>
            <a:r>
              <a:rPr lang="de-DE" sz="1200" dirty="0" smtClean="0"/>
              <a:t>Punkt 3: da Plutonium nur noch spärlich vorhanden im Endlager nach P&amp;T</a:t>
            </a:r>
          </a:p>
          <a:p>
            <a:endParaRPr lang="de-DE" sz="1200" dirty="0" smtClean="0"/>
          </a:p>
          <a:p>
            <a:r>
              <a:rPr lang="de-DE" sz="1200" kern="1200" dirty="0" smtClean="0">
                <a:solidFill>
                  <a:schemeClr val="tx1"/>
                </a:solidFill>
                <a:latin typeface="+mn-lt"/>
                <a:ea typeface="+mn-ea"/>
                <a:cs typeface="+mn-cs"/>
              </a:rPr>
              <a:t>Durch die Konditionierung werden die radioaktiven Abfälle in einen chemisch stabilen, in Wasser nicht oder nur schwer löslichen Zustand überführt und den Anforderungen von Transporten und Endlager entsprechend verpackt.</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33</a:t>
            </a:fld>
            <a:endParaRPr lang="de-D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Punkt 1: Grund: Anfangs zerfallen Cäsium und Strontium mit Halbwertszeit 30a</a:t>
            </a:r>
          </a:p>
          <a:p>
            <a:endParaRPr lang="de-DE" dirty="0" smtClean="0"/>
          </a:p>
          <a:p>
            <a:r>
              <a:rPr lang="de-DE" dirty="0" smtClean="0"/>
              <a:t>Punkt 3: </a:t>
            </a:r>
            <a:r>
              <a:rPr lang="de-DE" sz="1200" dirty="0" smtClean="0"/>
              <a:t>Generationswechsel und Mangel an Studierenden führen momentan zu Abnahme der Kompetenz.</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34</a:t>
            </a:fld>
            <a:endParaRPr lang="de-D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31DC6EB7-B8C5-4A13-A184-8A045D6E94E6}" type="slidenum">
              <a:rPr lang="de-DE" smtClean="0"/>
              <a:pPr/>
              <a:t>35</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4</a:t>
            </a:fld>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Im Beispiel erbrütetes Plutonium ist</a:t>
            </a:r>
            <a:r>
              <a:rPr lang="de-DE" baseline="0" dirty="0" smtClean="0"/>
              <a:t> spaltbar mit thermischen Neutronen, also im LWR – „Wertstoff“</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5</a:t>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Anreicherung von Iod in der Schilddrüse</a:t>
            </a:r>
            <a:endParaRPr lang="de-DE"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6</a:t>
            </a:fld>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31DC6EB7-B8C5-4A13-A184-8A045D6E94E6}" type="slidenum">
              <a:rPr lang="de-DE" smtClean="0"/>
              <a:pPr/>
              <a:t>7</a:t>
            </a:fld>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Zwischenlager in D: </a:t>
            </a:r>
            <a:r>
              <a:rPr lang="de-DE" sz="1200" b="0" kern="1200" dirty="0" smtClean="0">
                <a:solidFill>
                  <a:schemeClr val="tx1"/>
                </a:solidFill>
                <a:latin typeface="+mn-lt"/>
                <a:ea typeface="+mn-ea"/>
                <a:cs typeface="+mn-cs"/>
              </a:rPr>
              <a:t>(3 zentrale Einrichtungen in Gorleben, Ahaus, Lubmin ; 12 an Kernkraftwerksstandorten und 11 Zwischenlager von Industrie und Forschungseinrichtungen) </a:t>
            </a:r>
          </a:p>
          <a:p>
            <a:r>
              <a:rPr lang="de-DE" sz="1200" b="0" kern="1200" dirty="0" smtClean="0">
                <a:solidFill>
                  <a:schemeClr val="tx1"/>
                </a:solidFill>
                <a:latin typeface="+mn-lt"/>
                <a:ea typeface="+mn-ea"/>
                <a:cs typeface="+mn-cs"/>
              </a:rPr>
              <a:t>Wiederaufbereitung:</a:t>
            </a:r>
            <a:r>
              <a:rPr lang="de-DE" sz="1200" b="0" kern="1200" baseline="0" dirty="0" smtClean="0">
                <a:solidFill>
                  <a:schemeClr val="tx1"/>
                </a:solidFill>
                <a:latin typeface="+mn-lt"/>
                <a:ea typeface="+mn-ea"/>
                <a:cs typeface="+mn-cs"/>
              </a:rPr>
              <a:t> PUREX-Verfahren (etabliert) – abgebrannter Kern wird chemisch (</a:t>
            </a:r>
            <a:endParaRPr lang="de-DE" b="0" dirty="0"/>
          </a:p>
        </p:txBody>
      </p:sp>
      <p:sp>
        <p:nvSpPr>
          <p:cNvPr id="4" name="Foliennummernplatzhalter 3"/>
          <p:cNvSpPr>
            <a:spLocks noGrp="1"/>
          </p:cNvSpPr>
          <p:nvPr>
            <p:ph type="sldNum" sz="quarter" idx="10"/>
          </p:nvPr>
        </p:nvSpPr>
        <p:spPr/>
        <p:txBody>
          <a:bodyPr/>
          <a:lstStyle/>
          <a:p>
            <a:fld id="{31DC6EB7-B8C5-4A13-A184-8A045D6E94E6}" type="slidenum">
              <a:rPr lang="de-DE" smtClean="0"/>
              <a:pPr/>
              <a:t>8</a:t>
            </a:fld>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31DC6EB7-B8C5-4A13-A184-8A045D6E94E6}" type="slidenum">
              <a:rPr lang="de-DE" smtClean="0"/>
              <a:pPr/>
              <a:t>9</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r>
              <a:rPr lang="de-DE" smtClean="0"/>
              <a:t>27.01.2017</a:t>
            </a:r>
            <a:endParaRPr lang="de-DE"/>
          </a:p>
        </p:txBody>
      </p:sp>
      <p:sp>
        <p:nvSpPr>
          <p:cNvPr id="5" name="Fußzeilenplatzhalter 4"/>
          <p:cNvSpPr>
            <a:spLocks noGrp="1"/>
          </p:cNvSpPr>
          <p:nvPr>
            <p:ph type="ftr" sz="quarter" idx="11"/>
          </p:nvPr>
        </p:nvSpPr>
        <p:spPr/>
        <p:txBody>
          <a:bodyPr/>
          <a:lstStyle/>
          <a:p>
            <a:r>
              <a:rPr lang="de-DE" smtClean="0"/>
              <a:t>Transmutation – Matthias Jaeger</a:t>
            </a:r>
            <a:endParaRPr lang="de-DE"/>
          </a:p>
        </p:txBody>
      </p:sp>
      <p:sp>
        <p:nvSpPr>
          <p:cNvPr id="6" name="Foliennummernplatzhalter 5"/>
          <p:cNvSpPr>
            <a:spLocks noGrp="1"/>
          </p:cNvSpPr>
          <p:nvPr>
            <p:ph type="sldNum" sz="quarter" idx="12"/>
          </p:nvPr>
        </p:nvSpPr>
        <p:spPr/>
        <p:txBody>
          <a:bodyPr/>
          <a:lstStyle/>
          <a:p>
            <a:fld id="{1A73E011-4CD9-4D05-A24A-32BCD9CDCEE7}"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r>
              <a:rPr lang="de-DE" smtClean="0"/>
              <a:t>27.01.2017</a:t>
            </a:r>
            <a:endParaRPr lang="de-DE"/>
          </a:p>
        </p:txBody>
      </p:sp>
      <p:sp>
        <p:nvSpPr>
          <p:cNvPr id="6" name="Fußzeilenplatzhalter 5"/>
          <p:cNvSpPr>
            <a:spLocks noGrp="1"/>
          </p:cNvSpPr>
          <p:nvPr>
            <p:ph type="ftr" sz="quarter" idx="11"/>
          </p:nvPr>
        </p:nvSpPr>
        <p:spPr/>
        <p:txBody>
          <a:bodyPr/>
          <a:lstStyle/>
          <a:p>
            <a:r>
              <a:rPr lang="de-DE" smtClean="0"/>
              <a:t>Transmutation – Matthias Jaeger</a:t>
            </a:r>
            <a:endParaRPr lang="de-DE"/>
          </a:p>
        </p:txBody>
      </p:sp>
      <p:sp>
        <p:nvSpPr>
          <p:cNvPr id="7" name="Foliennummernplatzhalter 6"/>
          <p:cNvSpPr>
            <a:spLocks noGrp="1"/>
          </p:cNvSpPr>
          <p:nvPr>
            <p:ph type="sldNum" sz="quarter" idx="12"/>
          </p:nvPr>
        </p:nvSpPr>
        <p:spPr/>
        <p:txBody>
          <a:bodyPr/>
          <a:lstStyle/>
          <a:p>
            <a:fld id="{1A73E011-4CD9-4D05-A24A-32BCD9CDCEE7}"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27.01.2017</a:t>
            </a:r>
            <a:endParaRPr lang="de-DE"/>
          </a:p>
        </p:txBody>
      </p:sp>
      <p:sp>
        <p:nvSpPr>
          <p:cNvPr id="5" name="Fußzeilenplatzhalter 4"/>
          <p:cNvSpPr>
            <a:spLocks noGrp="1"/>
          </p:cNvSpPr>
          <p:nvPr>
            <p:ph type="ftr" sz="quarter" idx="11"/>
          </p:nvPr>
        </p:nvSpPr>
        <p:spPr/>
        <p:txBody>
          <a:bodyPr/>
          <a:lstStyle/>
          <a:p>
            <a:r>
              <a:rPr lang="de-DE" smtClean="0"/>
              <a:t>Transmutation – Matthias Jaeger</a:t>
            </a:r>
            <a:endParaRPr lang="de-DE"/>
          </a:p>
        </p:txBody>
      </p:sp>
      <p:sp>
        <p:nvSpPr>
          <p:cNvPr id="6" name="Foliennummernplatzhalter 5"/>
          <p:cNvSpPr>
            <a:spLocks noGrp="1"/>
          </p:cNvSpPr>
          <p:nvPr>
            <p:ph type="sldNum" sz="quarter" idx="12"/>
          </p:nvPr>
        </p:nvSpPr>
        <p:spPr/>
        <p:txBody>
          <a:bodyPr/>
          <a:lstStyle/>
          <a:p>
            <a:fld id="{1A73E011-4CD9-4D05-A24A-32BCD9CDCEE7}" type="slidenum">
              <a:rPr lang="de-DE" smtClean="0"/>
              <a:pPr/>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27.01.2017</a:t>
            </a:r>
            <a:endParaRPr lang="de-DE"/>
          </a:p>
        </p:txBody>
      </p:sp>
      <p:sp>
        <p:nvSpPr>
          <p:cNvPr id="5" name="Fußzeilenplatzhalter 4"/>
          <p:cNvSpPr>
            <a:spLocks noGrp="1"/>
          </p:cNvSpPr>
          <p:nvPr>
            <p:ph type="ftr" sz="quarter" idx="11"/>
          </p:nvPr>
        </p:nvSpPr>
        <p:spPr/>
        <p:txBody>
          <a:bodyPr/>
          <a:lstStyle/>
          <a:p>
            <a:r>
              <a:rPr lang="de-DE" smtClean="0"/>
              <a:t>Transmutation – Matthias Jaeger</a:t>
            </a:r>
            <a:endParaRPr lang="de-DE"/>
          </a:p>
        </p:txBody>
      </p:sp>
      <p:sp>
        <p:nvSpPr>
          <p:cNvPr id="6" name="Foliennummernplatzhalter 5"/>
          <p:cNvSpPr>
            <a:spLocks noGrp="1"/>
          </p:cNvSpPr>
          <p:nvPr>
            <p:ph type="sldNum" sz="quarter" idx="12"/>
          </p:nvPr>
        </p:nvSpPr>
        <p:spPr/>
        <p:txBody>
          <a:bodyPr/>
          <a:lstStyle/>
          <a:p>
            <a:fld id="{1A73E011-4CD9-4D05-A24A-32BCD9CDCEE7}"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solidFill>
                  <a:schemeClr val="tx1">
                    <a:lumMod val="85000"/>
                    <a:lumOff val="15000"/>
                  </a:schemeClr>
                </a:solidFill>
              </a:defRPr>
            </a:lvl1pPr>
          </a:lstStyle>
          <a:p>
            <a:r>
              <a:rPr lang="de-DE" dirty="0" smtClean="0"/>
              <a:t>27.01.2017</a:t>
            </a:r>
            <a:endParaRPr lang="de-DE" dirty="0"/>
          </a:p>
        </p:txBody>
      </p:sp>
      <p:sp>
        <p:nvSpPr>
          <p:cNvPr id="5" name="Fußzeilenplatzhalter 4"/>
          <p:cNvSpPr>
            <a:spLocks noGrp="1"/>
          </p:cNvSpPr>
          <p:nvPr>
            <p:ph type="ftr" sz="quarter" idx="11"/>
          </p:nvPr>
        </p:nvSpPr>
        <p:spPr/>
        <p:txBody>
          <a:bodyPr/>
          <a:lstStyle>
            <a:lvl1pPr>
              <a:defRPr>
                <a:solidFill>
                  <a:schemeClr val="tx1">
                    <a:lumMod val="85000"/>
                    <a:lumOff val="15000"/>
                  </a:schemeClr>
                </a:solidFill>
              </a:defRPr>
            </a:lvl1pPr>
          </a:lstStyle>
          <a:p>
            <a:r>
              <a:rPr lang="de-DE" dirty="0" smtClean="0"/>
              <a:t>Transmutation – Matthias Jaeger</a:t>
            </a:r>
            <a:endParaRPr lang="de-DE" dirty="0"/>
          </a:p>
        </p:txBody>
      </p:sp>
      <p:sp>
        <p:nvSpPr>
          <p:cNvPr id="6" name="Foliennummernplatzhalter 5"/>
          <p:cNvSpPr>
            <a:spLocks noGrp="1"/>
          </p:cNvSpPr>
          <p:nvPr>
            <p:ph type="sldNum" sz="quarter" idx="12"/>
          </p:nvPr>
        </p:nvSpPr>
        <p:spPr/>
        <p:txBody>
          <a:bodyPr/>
          <a:lstStyle>
            <a:lvl1pPr>
              <a:defRPr>
                <a:solidFill>
                  <a:schemeClr val="tx1">
                    <a:lumMod val="85000"/>
                    <a:lumOff val="15000"/>
                  </a:schemeClr>
                </a:solidFill>
              </a:defRPr>
            </a:lvl1pPr>
          </a:lstStyle>
          <a:p>
            <a:fld id="{1A73E011-4CD9-4D05-A24A-32BCD9CDCEE7}" type="slidenum">
              <a:rPr lang="de-DE" smtClean="0"/>
              <a:pPr/>
              <a:t>‹Nr.›</a:t>
            </a:fld>
            <a:endParaRPr lang="de-DE" dirty="0"/>
          </a:p>
        </p:txBody>
      </p:sp>
      <p:sp>
        <p:nvSpPr>
          <p:cNvPr id="9" name="Textplatzhalter 8"/>
          <p:cNvSpPr>
            <a:spLocks noGrp="1"/>
          </p:cNvSpPr>
          <p:nvPr>
            <p:ph type="body" sz="quarter" idx="13" hasCustomPrompt="1"/>
          </p:nvPr>
        </p:nvSpPr>
        <p:spPr>
          <a:xfrm>
            <a:off x="6875463" y="6165850"/>
            <a:ext cx="1944687" cy="358775"/>
          </a:xfrm>
        </p:spPr>
        <p:txBody>
          <a:bodyPr>
            <a:normAutofit/>
          </a:bodyPr>
          <a:lstStyle>
            <a:lvl1pPr>
              <a:buNone/>
              <a:defRPr sz="1600"/>
            </a:lvl1pPr>
          </a:lstStyle>
          <a:p>
            <a:pPr lvl="0"/>
            <a:r>
              <a:rPr lang="de-DE" dirty="0" smtClean="0"/>
              <a:t>Quelle: </a:t>
            </a:r>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r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457200" y="980728"/>
            <a:ext cx="8229600" cy="5145435"/>
          </a:xfrm>
        </p:spPr>
        <p:txBody>
          <a:bodyPr>
            <a:normAutofit/>
          </a:bodyPr>
          <a:lstStyle>
            <a:lvl1pPr>
              <a:defRPr sz="2800"/>
            </a:lvl1pPr>
            <a:lvl2pPr>
              <a:defRPr sz="2400"/>
            </a:lvl2pPr>
            <a:lvl3pPr>
              <a:defRPr sz="2000"/>
            </a:lvl3pPr>
            <a:lvl4pPr>
              <a:defRPr sz="1800"/>
            </a:lvl4pPr>
            <a:lvl5pPr>
              <a:defRPr sz="1800"/>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p:txBody>
          <a:bodyPr/>
          <a:lstStyle>
            <a:lvl1pPr>
              <a:defRPr>
                <a:solidFill>
                  <a:schemeClr val="tx1">
                    <a:lumMod val="85000"/>
                    <a:lumOff val="15000"/>
                  </a:schemeClr>
                </a:solidFill>
              </a:defRPr>
            </a:lvl1pPr>
          </a:lstStyle>
          <a:p>
            <a:r>
              <a:rPr lang="de-DE" dirty="0" smtClean="0"/>
              <a:t>27.01.2017</a:t>
            </a:r>
            <a:endParaRPr lang="de-DE" dirty="0"/>
          </a:p>
        </p:txBody>
      </p:sp>
      <p:sp>
        <p:nvSpPr>
          <p:cNvPr id="5" name="Fußzeilenplatzhalter 4"/>
          <p:cNvSpPr>
            <a:spLocks noGrp="1"/>
          </p:cNvSpPr>
          <p:nvPr>
            <p:ph type="ftr" sz="quarter" idx="11"/>
          </p:nvPr>
        </p:nvSpPr>
        <p:spPr/>
        <p:txBody>
          <a:bodyPr/>
          <a:lstStyle>
            <a:lvl1pPr>
              <a:defRPr>
                <a:solidFill>
                  <a:schemeClr val="tx1">
                    <a:lumMod val="85000"/>
                    <a:lumOff val="15000"/>
                  </a:schemeClr>
                </a:solidFill>
              </a:defRPr>
            </a:lvl1pPr>
          </a:lstStyle>
          <a:p>
            <a:r>
              <a:rPr lang="de-DE" dirty="0" smtClean="0"/>
              <a:t>Transmutation – Matthias Jaeger</a:t>
            </a:r>
            <a:endParaRPr lang="de-DE" dirty="0"/>
          </a:p>
        </p:txBody>
      </p:sp>
      <p:sp>
        <p:nvSpPr>
          <p:cNvPr id="6" name="Foliennummernplatzhalter 5"/>
          <p:cNvSpPr>
            <a:spLocks noGrp="1"/>
          </p:cNvSpPr>
          <p:nvPr>
            <p:ph type="sldNum" sz="quarter" idx="12"/>
          </p:nvPr>
        </p:nvSpPr>
        <p:spPr/>
        <p:txBody>
          <a:bodyPr/>
          <a:lstStyle>
            <a:lvl1pPr>
              <a:defRPr>
                <a:solidFill>
                  <a:schemeClr val="tx1">
                    <a:lumMod val="85000"/>
                    <a:lumOff val="15000"/>
                  </a:schemeClr>
                </a:solidFill>
              </a:defRPr>
            </a:lvl1pPr>
          </a:lstStyle>
          <a:p>
            <a:fld id="{1A73E011-4CD9-4D05-A24A-32BCD9CDCEE7}" type="slidenum">
              <a:rPr lang="de-DE" smtClean="0"/>
              <a:pPr/>
              <a:t>‹Nr.›</a:t>
            </a:fld>
            <a:endParaRPr lang="de-DE" dirty="0"/>
          </a:p>
        </p:txBody>
      </p:sp>
      <p:sp>
        <p:nvSpPr>
          <p:cNvPr id="9" name="Textplatzhalter 8"/>
          <p:cNvSpPr>
            <a:spLocks noGrp="1"/>
          </p:cNvSpPr>
          <p:nvPr>
            <p:ph type="body" sz="quarter" idx="13" hasCustomPrompt="1"/>
          </p:nvPr>
        </p:nvSpPr>
        <p:spPr>
          <a:xfrm>
            <a:off x="6875463" y="6165850"/>
            <a:ext cx="1944687" cy="358775"/>
          </a:xfrm>
        </p:spPr>
        <p:txBody>
          <a:bodyPr>
            <a:normAutofit/>
          </a:bodyPr>
          <a:lstStyle>
            <a:lvl1pPr>
              <a:buNone/>
              <a:defRPr sz="1600"/>
            </a:lvl1pPr>
          </a:lstStyle>
          <a:p>
            <a:pPr lvl="0"/>
            <a:r>
              <a:rPr lang="de-DE" dirty="0" smtClean="0"/>
              <a:t>Quelle: </a:t>
            </a:r>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r>
              <a:rPr lang="de-DE" smtClean="0"/>
              <a:t>27.01.2017</a:t>
            </a:r>
            <a:endParaRPr lang="de-DE"/>
          </a:p>
        </p:txBody>
      </p:sp>
      <p:sp>
        <p:nvSpPr>
          <p:cNvPr id="5" name="Fußzeilenplatzhalter 4"/>
          <p:cNvSpPr>
            <a:spLocks noGrp="1"/>
          </p:cNvSpPr>
          <p:nvPr>
            <p:ph type="ftr" sz="quarter" idx="11"/>
          </p:nvPr>
        </p:nvSpPr>
        <p:spPr/>
        <p:txBody>
          <a:bodyPr/>
          <a:lstStyle/>
          <a:p>
            <a:r>
              <a:rPr lang="de-DE" smtClean="0"/>
              <a:t>Transmutation – Matthias Jaeger</a:t>
            </a:r>
            <a:endParaRPr lang="de-DE"/>
          </a:p>
        </p:txBody>
      </p:sp>
      <p:sp>
        <p:nvSpPr>
          <p:cNvPr id="6" name="Foliennummernplatzhalter 5"/>
          <p:cNvSpPr>
            <a:spLocks noGrp="1"/>
          </p:cNvSpPr>
          <p:nvPr>
            <p:ph type="sldNum" sz="quarter" idx="12"/>
          </p:nvPr>
        </p:nvSpPr>
        <p:spPr/>
        <p:txBody>
          <a:bodyPr/>
          <a:lstStyle/>
          <a:p>
            <a:fld id="{1A73E011-4CD9-4D05-A24A-32BCD9CDCEE7}"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r>
              <a:rPr lang="de-DE" smtClean="0"/>
              <a:t>27.01.2017</a:t>
            </a:r>
            <a:endParaRPr lang="de-DE"/>
          </a:p>
        </p:txBody>
      </p:sp>
      <p:sp>
        <p:nvSpPr>
          <p:cNvPr id="6" name="Fußzeilenplatzhalter 5"/>
          <p:cNvSpPr>
            <a:spLocks noGrp="1"/>
          </p:cNvSpPr>
          <p:nvPr>
            <p:ph type="ftr" sz="quarter" idx="11"/>
          </p:nvPr>
        </p:nvSpPr>
        <p:spPr/>
        <p:txBody>
          <a:bodyPr/>
          <a:lstStyle/>
          <a:p>
            <a:r>
              <a:rPr lang="de-DE" smtClean="0"/>
              <a:t>Transmutation – Matthias Jaeger</a:t>
            </a:r>
            <a:endParaRPr lang="de-DE"/>
          </a:p>
        </p:txBody>
      </p:sp>
      <p:sp>
        <p:nvSpPr>
          <p:cNvPr id="7" name="Foliennummernplatzhalter 6"/>
          <p:cNvSpPr>
            <a:spLocks noGrp="1"/>
          </p:cNvSpPr>
          <p:nvPr>
            <p:ph type="sldNum" sz="quarter" idx="12"/>
          </p:nvPr>
        </p:nvSpPr>
        <p:spPr/>
        <p:txBody>
          <a:bodyPr/>
          <a:lstStyle/>
          <a:p>
            <a:fld id="{1A73E011-4CD9-4D05-A24A-32BCD9CDCEE7}"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r>
              <a:rPr lang="de-DE" smtClean="0"/>
              <a:t>27.01.2017</a:t>
            </a:r>
            <a:endParaRPr lang="de-DE"/>
          </a:p>
        </p:txBody>
      </p:sp>
      <p:sp>
        <p:nvSpPr>
          <p:cNvPr id="8" name="Fußzeilenplatzhalter 7"/>
          <p:cNvSpPr>
            <a:spLocks noGrp="1"/>
          </p:cNvSpPr>
          <p:nvPr>
            <p:ph type="ftr" sz="quarter" idx="11"/>
          </p:nvPr>
        </p:nvSpPr>
        <p:spPr/>
        <p:txBody>
          <a:bodyPr/>
          <a:lstStyle/>
          <a:p>
            <a:r>
              <a:rPr lang="de-DE" smtClean="0"/>
              <a:t>Transmutation – Matthias Jaeger</a:t>
            </a:r>
            <a:endParaRPr lang="de-DE"/>
          </a:p>
        </p:txBody>
      </p:sp>
      <p:sp>
        <p:nvSpPr>
          <p:cNvPr id="9" name="Foliennummernplatzhalter 8"/>
          <p:cNvSpPr>
            <a:spLocks noGrp="1"/>
          </p:cNvSpPr>
          <p:nvPr>
            <p:ph type="sldNum" sz="quarter" idx="12"/>
          </p:nvPr>
        </p:nvSpPr>
        <p:spPr/>
        <p:txBody>
          <a:bodyPr/>
          <a:lstStyle/>
          <a:p>
            <a:fld id="{1A73E011-4CD9-4D05-A24A-32BCD9CDCEE7}"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r>
              <a:rPr lang="de-DE" smtClean="0"/>
              <a:t>27.01.2017</a:t>
            </a:r>
            <a:endParaRPr lang="de-DE"/>
          </a:p>
        </p:txBody>
      </p:sp>
      <p:sp>
        <p:nvSpPr>
          <p:cNvPr id="4" name="Fußzeilenplatzhalter 3"/>
          <p:cNvSpPr>
            <a:spLocks noGrp="1"/>
          </p:cNvSpPr>
          <p:nvPr>
            <p:ph type="ftr" sz="quarter" idx="11"/>
          </p:nvPr>
        </p:nvSpPr>
        <p:spPr/>
        <p:txBody>
          <a:bodyPr/>
          <a:lstStyle/>
          <a:p>
            <a:r>
              <a:rPr lang="de-DE" smtClean="0"/>
              <a:t>Transmutation – Matthias Jaeger</a:t>
            </a:r>
            <a:endParaRPr lang="de-DE"/>
          </a:p>
        </p:txBody>
      </p:sp>
      <p:sp>
        <p:nvSpPr>
          <p:cNvPr id="5" name="Foliennummernplatzhalter 4"/>
          <p:cNvSpPr>
            <a:spLocks noGrp="1"/>
          </p:cNvSpPr>
          <p:nvPr>
            <p:ph type="sldNum" sz="quarter" idx="12"/>
          </p:nvPr>
        </p:nvSpPr>
        <p:spPr/>
        <p:txBody>
          <a:bodyPr/>
          <a:lstStyle/>
          <a:p>
            <a:fld id="{1A73E011-4CD9-4D05-A24A-32BCD9CDCEE7}"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27.01.2017</a:t>
            </a:r>
            <a:endParaRPr lang="de-DE"/>
          </a:p>
        </p:txBody>
      </p:sp>
      <p:sp>
        <p:nvSpPr>
          <p:cNvPr id="3" name="Fußzeilenplatzhalter 2"/>
          <p:cNvSpPr>
            <a:spLocks noGrp="1"/>
          </p:cNvSpPr>
          <p:nvPr>
            <p:ph type="ftr" sz="quarter" idx="11"/>
          </p:nvPr>
        </p:nvSpPr>
        <p:spPr/>
        <p:txBody>
          <a:bodyPr/>
          <a:lstStyle/>
          <a:p>
            <a:r>
              <a:rPr lang="de-DE" smtClean="0"/>
              <a:t>Transmutation – Matthias Jaeger</a:t>
            </a:r>
            <a:endParaRPr lang="de-DE"/>
          </a:p>
        </p:txBody>
      </p:sp>
      <p:sp>
        <p:nvSpPr>
          <p:cNvPr id="4" name="Foliennummernplatzhalter 3"/>
          <p:cNvSpPr>
            <a:spLocks noGrp="1"/>
          </p:cNvSpPr>
          <p:nvPr>
            <p:ph type="sldNum" sz="quarter" idx="12"/>
          </p:nvPr>
        </p:nvSpPr>
        <p:spPr/>
        <p:txBody>
          <a:bodyPr/>
          <a:lstStyle/>
          <a:p>
            <a:fld id="{1A73E011-4CD9-4D05-A24A-32BCD9CDCEE7}"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r>
              <a:rPr lang="de-DE" smtClean="0"/>
              <a:t>27.01.2017</a:t>
            </a:r>
            <a:endParaRPr lang="de-DE"/>
          </a:p>
        </p:txBody>
      </p:sp>
      <p:sp>
        <p:nvSpPr>
          <p:cNvPr id="6" name="Fußzeilenplatzhalter 5"/>
          <p:cNvSpPr>
            <a:spLocks noGrp="1"/>
          </p:cNvSpPr>
          <p:nvPr>
            <p:ph type="ftr" sz="quarter" idx="11"/>
          </p:nvPr>
        </p:nvSpPr>
        <p:spPr/>
        <p:txBody>
          <a:bodyPr/>
          <a:lstStyle/>
          <a:p>
            <a:r>
              <a:rPr lang="de-DE" smtClean="0"/>
              <a:t>Transmutation – Matthias Jaeger</a:t>
            </a:r>
            <a:endParaRPr lang="de-DE"/>
          </a:p>
        </p:txBody>
      </p:sp>
      <p:sp>
        <p:nvSpPr>
          <p:cNvPr id="7" name="Foliennummernplatzhalter 6"/>
          <p:cNvSpPr>
            <a:spLocks noGrp="1"/>
          </p:cNvSpPr>
          <p:nvPr>
            <p:ph type="sldNum" sz="quarter" idx="12"/>
          </p:nvPr>
        </p:nvSpPr>
        <p:spPr/>
        <p:txBody>
          <a:bodyPr/>
          <a:lstStyle/>
          <a:p>
            <a:fld id="{1A73E011-4CD9-4D05-A24A-32BCD9CDCEE7}"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hteck 10"/>
          <p:cNvSpPr/>
          <p:nvPr/>
        </p:nvSpPr>
        <p:spPr>
          <a:xfrm>
            <a:off x="0" y="6597352"/>
            <a:ext cx="9144000" cy="260648"/>
          </a:xfrm>
          <a:prstGeom prst="rect">
            <a:avLst/>
          </a:prstGeom>
          <a:gradFill flip="none" rotWithShape="1">
            <a:gsLst>
              <a:gs pos="0">
                <a:srgbClr val="52C000">
                  <a:tint val="66000"/>
                  <a:satMod val="160000"/>
                </a:srgbClr>
              </a:gs>
              <a:gs pos="50000">
                <a:srgbClr val="52C000">
                  <a:tint val="44500"/>
                  <a:satMod val="160000"/>
                </a:srgbClr>
              </a:gs>
              <a:gs pos="100000">
                <a:srgbClr val="52C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467544" y="629816"/>
            <a:ext cx="8229600" cy="1143000"/>
          </a:xfrm>
          <a:prstGeom prst="rect">
            <a:avLst/>
          </a:prstGeom>
        </p:spPr>
        <p:txBody>
          <a:bodyPr vert="horz" lIns="91440" tIns="45720" rIns="91440" bIns="45720" rtlCol="0" anchor="ctr">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1844824"/>
            <a:ext cx="8229600" cy="4281339"/>
          </a:xfrm>
          <a:prstGeom prst="rect">
            <a:avLst/>
          </a:prstGeom>
        </p:spPr>
        <p:txBody>
          <a:bodyPr vert="horz" lIns="91440" tIns="45720" rIns="91440" bIns="45720" rtlCol="0">
            <a:norm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3600" y="6547757"/>
            <a:ext cx="21336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de-DE" dirty="0" smtClean="0"/>
              <a:t>27.01.2017</a:t>
            </a:r>
            <a:endParaRPr lang="de-DE" dirty="0"/>
          </a:p>
        </p:txBody>
      </p:sp>
      <p:sp>
        <p:nvSpPr>
          <p:cNvPr id="5" name="Fußzeilenplatzhalter 4"/>
          <p:cNvSpPr>
            <a:spLocks noGrp="1"/>
          </p:cNvSpPr>
          <p:nvPr>
            <p:ph type="ftr" sz="quarter" idx="3"/>
          </p:nvPr>
        </p:nvSpPr>
        <p:spPr>
          <a:xfrm>
            <a:off x="3120600" y="6547757"/>
            <a:ext cx="28956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de-DE" smtClean="0"/>
              <a:t>Transmutation – Matthias Jaeger</a:t>
            </a:r>
            <a:endParaRPr lang="de-DE" dirty="0"/>
          </a:p>
        </p:txBody>
      </p:sp>
      <p:sp>
        <p:nvSpPr>
          <p:cNvPr id="6" name="Foliennummernplatzhalter 5"/>
          <p:cNvSpPr>
            <a:spLocks noGrp="1"/>
          </p:cNvSpPr>
          <p:nvPr>
            <p:ph type="sldNum" sz="quarter" idx="4"/>
          </p:nvPr>
        </p:nvSpPr>
        <p:spPr>
          <a:xfrm>
            <a:off x="7006800" y="6547757"/>
            <a:ext cx="21336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A73E011-4CD9-4D05-A24A-32BCD9CDCEE7}" type="slidenum">
              <a:rPr lang="de-DE" smtClean="0"/>
              <a:pPr/>
              <a:t>‹Nr.›</a:t>
            </a:fld>
            <a:endParaRPr lang="de-DE" dirty="0"/>
          </a:p>
        </p:txBody>
      </p:sp>
      <p:pic>
        <p:nvPicPr>
          <p:cNvPr id="10" name="Grafik 9" descr="tud_logo_cmyk.jpg"/>
          <p:cNvPicPr>
            <a:picLocks noChangeAspect="1"/>
          </p:cNvPicPr>
          <p:nvPr/>
        </p:nvPicPr>
        <p:blipFill>
          <a:blip r:embed="rId14" cstate="print"/>
          <a:stretch>
            <a:fillRect/>
          </a:stretch>
        </p:blipFill>
        <p:spPr>
          <a:xfrm>
            <a:off x="179512" y="44624"/>
            <a:ext cx="2520280" cy="40661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p:txStyles>
    <p:titleStyle>
      <a:lvl1pPr algn="ctr" defTabSz="914400" rtl="0" eaLnBrk="1" latinLnBrk="0" hangingPunct="1">
        <a:spcBef>
          <a:spcPct val="0"/>
        </a:spcBef>
        <a:buNone/>
        <a:defRPr sz="4400" kern="1200">
          <a:solidFill>
            <a:schemeClr val="tx1"/>
          </a:solidFill>
          <a:latin typeface="Adobe Arabic" pitchFamily="18" charset="-78"/>
          <a:ea typeface="+mj-ea"/>
          <a:cs typeface="Adobe Arabic" pitchFamily="18" charset="-78"/>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dobe Arabic" pitchFamily="18" charset="-78"/>
          <a:ea typeface="+mn-ea"/>
          <a:cs typeface="Adobe Arabic" pitchFamily="18" charset="-78"/>
        </a:defRPr>
      </a:lvl1pPr>
      <a:lvl2pPr marL="742950" indent="-285750" algn="l" defTabSz="914400" rtl="0" eaLnBrk="1" latinLnBrk="0" hangingPunct="1">
        <a:spcBef>
          <a:spcPct val="20000"/>
        </a:spcBef>
        <a:buFont typeface="Courier New" pitchFamily="49" charset="0"/>
        <a:buChar char="o"/>
        <a:defRPr sz="2400" kern="1200">
          <a:solidFill>
            <a:schemeClr val="tx1"/>
          </a:solidFill>
          <a:latin typeface="Adobe Arabic" pitchFamily="18" charset="-78"/>
          <a:ea typeface="+mn-ea"/>
          <a:cs typeface="Adobe Arabic" pitchFamily="18" charset="-78"/>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dobe Arabic" pitchFamily="18" charset="-78"/>
          <a:ea typeface="+mn-ea"/>
          <a:cs typeface="Adobe Arabic" pitchFamily="18" charset="-78"/>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dobe Arabic" pitchFamily="18" charset="-78"/>
          <a:ea typeface="+mn-ea"/>
          <a:cs typeface="Adobe Arabic" pitchFamily="18" charset="-78"/>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dobe Arabic" pitchFamily="18" charset="-78"/>
          <a:ea typeface="+mn-ea"/>
          <a:cs typeface="Adobe Arabic" pitchFamily="18" charset="-7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francis.naukas.com/2010/08/11/el-ascenso-y-la-caida-del-rubbiatron-en-zaragoza-laesa-y-el-acelerador-de-energia-propuesto-por-carlo-rubbia/" TargetMode="External"/><Relationship Id="rId2" Type="http://schemas.openxmlformats.org/officeDocument/2006/relationships/hyperlink" Target="https://www.welt.de/img/wissenschaft/mobile101678711/1752509087-ci102l-w1024/fp-atom-teaser2-DW-Kultur-Juelich-jpg.jpg"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j-parc.jp/Transmutation/en/index.html" TargetMode="External"/><Relationship Id="rId2" Type="http://schemas.openxmlformats.org/officeDocument/2006/relationships/hyperlink" Target="http://myrrha.sckcen.be/en/" TargetMode="External"/><Relationship Id="rId1" Type="http://schemas.openxmlformats.org/officeDocument/2006/relationships/slideLayout" Target="../slideLayouts/slideLayout3.xml"/><Relationship Id="rId5" Type="http://schemas.openxmlformats.org/officeDocument/2006/relationships/hyperlink" Target="http://www.nndc.bnl.gov/nudat2/" TargetMode="External"/><Relationship Id="rId4" Type="http://schemas.openxmlformats.org/officeDocument/2006/relationships/hyperlink" Target="https://www.gen-4.org/gif/jcms/c_59461/generation-iv-system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DG</a:t>
            </a:r>
            <a:endParaRPr lang="de-DE" dirty="0"/>
          </a:p>
        </p:txBody>
      </p:sp>
      <p:sp>
        <p:nvSpPr>
          <p:cNvPr id="4" name="Fußzeilenplatzhalter 4"/>
          <p:cNvSpPr>
            <a:spLocks noGrp="1"/>
          </p:cNvSpPr>
          <p:nvPr>
            <p:ph type="ftr" sz="quarter" idx="11"/>
          </p:nvPr>
        </p:nvSpPr>
        <p:spPr>
          <a:xfrm>
            <a:off x="3120600" y="6547757"/>
            <a:ext cx="2895600" cy="365125"/>
          </a:xfrm>
        </p:spPr>
        <p:txBody>
          <a:bodyPr/>
          <a:lstStyle/>
          <a:p>
            <a:r>
              <a:rPr lang="de-DE" dirty="0" smtClean="0">
                <a:solidFill>
                  <a:schemeClr val="tx1"/>
                </a:solidFill>
              </a:rPr>
              <a:t>Matthias Jaeger</a:t>
            </a:r>
            <a:endParaRPr lang="de-DE" dirty="0">
              <a:solidFill>
                <a:schemeClr val="tx1"/>
              </a:solidFill>
            </a:endParaRPr>
          </a:p>
        </p:txBody>
      </p:sp>
      <p:sp>
        <p:nvSpPr>
          <p:cNvPr id="5" name="Datumsplatzhalter 3"/>
          <p:cNvSpPr>
            <a:spLocks noGrp="1"/>
          </p:cNvSpPr>
          <p:nvPr>
            <p:ph type="dt" sz="half" idx="10"/>
          </p:nvPr>
        </p:nvSpPr>
        <p:spPr>
          <a:xfrm>
            <a:off x="-3600" y="6547757"/>
            <a:ext cx="2133600" cy="365125"/>
          </a:xfrm>
        </p:spPr>
        <p:txBody>
          <a:bodyPr/>
          <a:lstStyle/>
          <a:p>
            <a:r>
              <a:rPr lang="de-DE" dirty="0" smtClean="0">
                <a:solidFill>
                  <a:schemeClr val="tx1"/>
                </a:solidFill>
              </a:rPr>
              <a:t>27.01.2017</a:t>
            </a:r>
            <a:endParaRPr lang="de-DE"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10</a:t>
            </a:fld>
            <a:endParaRPr lang="de-DE" dirty="0"/>
          </a:p>
        </p:txBody>
      </p:sp>
      <p:sp>
        <p:nvSpPr>
          <p:cNvPr id="6" name="Textplatzhalter 5"/>
          <p:cNvSpPr>
            <a:spLocks noGrp="1"/>
          </p:cNvSpPr>
          <p:nvPr>
            <p:ph type="body" sz="quarter" idx="13"/>
          </p:nvPr>
        </p:nvSpPr>
        <p:spPr/>
        <p:txBody>
          <a:bodyPr/>
          <a:lstStyle/>
          <a:p>
            <a:endParaRPr lang="de-DE" dirty="0"/>
          </a:p>
        </p:txBody>
      </p:sp>
      <p:sp>
        <p:nvSpPr>
          <p:cNvPr id="7" name="Rechteck 6"/>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2. Partitionierung &amp; Transmutation</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pic>
        <p:nvPicPr>
          <p:cNvPr id="11" name="Inhaltsplatzhalter 10" descr="D-Values.png"/>
          <p:cNvPicPr>
            <a:picLocks noGrp="1" noChangeAspect="1"/>
          </p:cNvPicPr>
          <p:nvPr>
            <p:ph idx="1"/>
          </p:nvPr>
        </p:nvPicPr>
        <p:blipFill>
          <a:blip r:embed="rId3" cstate="print"/>
          <a:stretch>
            <a:fillRect/>
          </a:stretch>
        </p:blipFill>
        <p:spPr>
          <a:xfrm>
            <a:off x="4499992" y="3573016"/>
            <a:ext cx="4392488" cy="2057534"/>
          </a:xfrm>
        </p:spPr>
      </p:pic>
      <p:pic>
        <p:nvPicPr>
          <p:cNvPr id="12" name="Grafik 11" descr="9_WQ.png"/>
          <p:cNvPicPr>
            <a:picLocks noChangeAspect="1"/>
          </p:cNvPicPr>
          <p:nvPr/>
        </p:nvPicPr>
        <p:blipFill>
          <a:blip r:embed="rId4" cstate="print"/>
          <a:stretch>
            <a:fillRect/>
          </a:stretch>
        </p:blipFill>
        <p:spPr>
          <a:xfrm>
            <a:off x="395536" y="1124744"/>
            <a:ext cx="3849996" cy="3096344"/>
          </a:xfrm>
          <a:prstGeom prst="rect">
            <a:avLst/>
          </a:prstGeom>
        </p:spPr>
      </p:pic>
      <p:sp>
        <p:nvSpPr>
          <p:cNvPr id="13" name="Rechteck 12"/>
          <p:cNvSpPr/>
          <p:nvPr/>
        </p:nvSpPr>
        <p:spPr>
          <a:xfrm>
            <a:off x="2051720" y="5363924"/>
            <a:ext cx="2295821" cy="369332"/>
          </a:xfrm>
          <a:prstGeom prst="rect">
            <a:avLst/>
          </a:prstGeom>
        </p:spPr>
        <p:txBody>
          <a:bodyPr wrap="none">
            <a:spAutoFit/>
          </a:bodyPr>
          <a:lstStyle/>
          <a:p>
            <a:pPr marL="342900" lvl="0" indent="-342900">
              <a:spcBef>
                <a:spcPct val="20000"/>
              </a:spcBef>
              <a:defRPr/>
            </a:pPr>
            <a:r>
              <a:rPr lang="de-DE" i="1" dirty="0" smtClean="0">
                <a:latin typeface="Adobe Arabic" pitchFamily="18" charset="-78"/>
                <a:cs typeface="Adobe Arabic" pitchFamily="18" charset="-78"/>
              </a:rPr>
              <a:t>D-Werte verschiedener mA, [4]</a:t>
            </a:r>
          </a:p>
        </p:txBody>
      </p:sp>
      <p:sp>
        <p:nvSpPr>
          <p:cNvPr id="15" name="Textfeld 14"/>
          <p:cNvSpPr txBox="1"/>
          <p:nvPr/>
        </p:nvSpPr>
        <p:spPr>
          <a:xfrm>
            <a:off x="4355976" y="1052736"/>
            <a:ext cx="3168352" cy="646331"/>
          </a:xfrm>
          <a:prstGeom prst="rect">
            <a:avLst/>
          </a:prstGeom>
          <a:noFill/>
        </p:spPr>
        <p:txBody>
          <a:bodyPr wrap="square" rtlCol="0">
            <a:spAutoFit/>
          </a:bodyPr>
          <a:lstStyle/>
          <a:p>
            <a:r>
              <a:rPr lang="de-DE" i="1" dirty="0" smtClean="0">
                <a:latin typeface="Adobe Arabic" pitchFamily="18" charset="-78"/>
                <a:cs typeface="Adobe Arabic" pitchFamily="18" charset="-78"/>
              </a:rPr>
              <a:t>Wirkungsquerschnitt für </a:t>
            </a:r>
            <a:r>
              <a:rPr lang="de-DE" i="1" dirty="0" smtClean="0">
                <a:solidFill>
                  <a:srgbClr val="C00000"/>
                </a:solidFill>
                <a:latin typeface="Adobe Arabic" pitchFamily="18" charset="-78"/>
                <a:cs typeface="Adobe Arabic" pitchFamily="18" charset="-78"/>
              </a:rPr>
              <a:t>Neutroneneinfang</a:t>
            </a:r>
            <a:r>
              <a:rPr lang="de-DE" i="1" dirty="0" smtClean="0">
                <a:latin typeface="Adobe Arabic" pitchFamily="18" charset="-78"/>
                <a:cs typeface="Adobe Arabic" pitchFamily="18" charset="-78"/>
              </a:rPr>
              <a:t> und </a:t>
            </a:r>
            <a:r>
              <a:rPr lang="de-DE" i="1" dirty="0" smtClean="0">
                <a:solidFill>
                  <a:srgbClr val="0000FF"/>
                </a:solidFill>
                <a:latin typeface="Adobe Arabic" pitchFamily="18" charset="-78"/>
                <a:cs typeface="Adobe Arabic" pitchFamily="18" charset="-78"/>
              </a:rPr>
              <a:t>Spaltung</a:t>
            </a:r>
            <a:r>
              <a:rPr lang="de-DE" i="1" dirty="0" smtClean="0">
                <a:latin typeface="Adobe Arabic" pitchFamily="18" charset="-78"/>
                <a:cs typeface="Adobe Arabic" pitchFamily="18" charset="-78"/>
              </a:rPr>
              <a:t> von </a:t>
            </a:r>
            <a:r>
              <a:rPr lang="de-DE" baseline="30000" dirty="0" smtClean="0">
                <a:latin typeface="Adobe Arabic" pitchFamily="18" charset="-78"/>
                <a:cs typeface="Adobe Arabic" pitchFamily="18" charset="-78"/>
              </a:rPr>
              <a:t>241</a:t>
            </a:r>
            <a:r>
              <a:rPr lang="de-DE" dirty="0" smtClean="0">
                <a:latin typeface="Adobe Arabic" pitchFamily="18" charset="-78"/>
                <a:cs typeface="Adobe Arabic" pitchFamily="18" charset="-78"/>
              </a:rPr>
              <a:t>Am, [3]</a:t>
            </a:r>
            <a:endParaRPr lang="de-DE" dirty="0">
              <a:latin typeface="Adobe Arabic" pitchFamily="18" charset="-78"/>
              <a:cs typeface="Adobe Arabic" pitchFamily="18" charset="-78"/>
            </a:endParaRPr>
          </a:p>
        </p:txBody>
      </p:sp>
      <p:sp>
        <p:nvSpPr>
          <p:cNvPr id="16" name="Textfeld 15"/>
          <p:cNvSpPr txBox="1"/>
          <p:nvPr/>
        </p:nvSpPr>
        <p:spPr>
          <a:xfrm>
            <a:off x="5076056" y="2492896"/>
            <a:ext cx="3528392" cy="830997"/>
          </a:xfrm>
          <a:prstGeom prst="rect">
            <a:avLst/>
          </a:prstGeom>
          <a:noFill/>
        </p:spPr>
        <p:txBody>
          <a:bodyPr wrap="square" rtlCol="0">
            <a:spAutoFit/>
          </a:bodyPr>
          <a:lstStyle/>
          <a:p>
            <a:r>
              <a:rPr lang="de-DE" sz="2400" dirty="0" smtClean="0">
                <a:latin typeface="Adobe Arabic" pitchFamily="18" charset="-78"/>
                <a:cs typeface="Adobe Arabic" pitchFamily="18" charset="-78"/>
              </a:rPr>
              <a:t>Verwende bevorzugt schnelle Neutronen!</a:t>
            </a:r>
            <a:endParaRPr lang="de-DE" dirty="0">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Anforderungen</a:t>
            </a:r>
            <a:endParaRPr lang="de-DE" dirty="0"/>
          </a:p>
        </p:txBody>
      </p:sp>
      <p:sp>
        <p:nvSpPr>
          <p:cNvPr id="3" name="Inhaltsplatzhalter 2"/>
          <p:cNvSpPr>
            <a:spLocks noGrp="1"/>
          </p:cNvSpPr>
          <p:nvPr>
            <p:ph idx="1"/>
          </p:nvPr>
        </p:nvSpPr>
        <p:spPr/>
        <p:txBody>
          <a:bodyPr>
            <a:normAutofit fontScale="85000" lnSpcReduction="10000"/>
          </a:bodyPr>
          <a:lstStyle/>
          <a:p>
            <a:r>
              <a:rPr lang="de-DE" u="sng" dirty="0" smtClean="0"/>
              <a:t>Sicherheit</a:t>
            </a:r>
          </a:p>
          <a:p>
            <a:r>
              <a:rPr lang="de-DE" u="sng" dirty="0" smtClean="0"/>
              <a:t>Spaltung der </a:t>
            </a:r>
            <a:r>
              <a:rPr lang="de-DE" u="sng" dirty="0" err="1" smtClean="0"/>
              <a:t>minoren</a:t>
            </a:r>
            <a:r>
              <a:rPr lang="de-DE" u="sng" dirty="0" smtClean="0"/>
              <a:t> Aktiniden</a:t>
            </a:r>
          </a:p>
          <a:p>
            <a:r>
              <a:rPr lang="de-DE" dirty="0" smtClean="0"/>
              <a:t>Minimierung der </a:t>
            </a:r>
            <a:r>
              <a:rPr lang="de-DE" dirty="0" err="1" smtClean="0"/>
              <a:t>Aktinidenverluste</a:t>
            </a:r>
            <a:r>
              <a:rPr lang="de-DE" dirty="0" smtClean="0"/>
              <a:t> in andere Abfallströme</a:t>
            </a:r>
          </a:p>
          <a:p>
            <a:r>
              <a:rPr lang="de-DE" dirty="0" smtClean="0"/>
              <a:t>Minimierung von Sekundärabfällen</a:t>
            </a:r>
          </a:p>
          <a:p>
            <a:r>
              <a:rPr lang="de-DE" dirty="0" smtClean="0"/>
              <a:t>Erzeugung reiner </a:t>
            </a:r>
            <a:r>
              <a:rPr lang="de-DE" dirty="0" err="1" smtClean="0"/>
              <a:t>Aktinidenprodukte</a:t>
            </a:r>
            <a:r>
              <a:rPr lang="de-DE" dirty="0" smtClean="0"/>
              <a:t> zur Weiterverarbeitung</a:t>
            </a:r>
          </a:p>
          <a:p>
            <a:r>
              <a:rPr lang="de-DE" dirty="0" smtClean="0"/>
              <a:t>Geringe Staubemission</a:t>
            </a:r>
          </a:p>
          <a:p>
            <a:r>
              <a:rPr lang="de-DE" dirty="0" smtClean="0"/>
              <a:t>Wiederaufarbeitung von </a:t>
            </a:r>
            <a:r>
              <a:rPr lang="de-DE" dirty="0" err="1" smtClean="0"/>
              <a:t>Inertmatrixbrennstoffen</a:t>
            </a:r>
            <a:endParaRPr lang="de-DE" dirty="0" smtClean="0"/>
          </a:p>
          <a:p>
            <a:r>
              <a:rPr lang="de-DE" dirty="0" smtClean="0"/>
              <a:t>Deutschland: Verträglichkeit mit den Zielen des Kernenergieausstiegs</a:t>
            </a:r>
          </a:p>
          <a:p>
            <a:r>
              <a:rPr lang="de-DE" dirty="0" smtClean="0"/>
              <a:t>…</a:t>
            </a:r>
          </a:p>
        </p:txBody>
      </p:sp>
      <p:sp>
        <p:nvSpPr>
          <p:cNvPr id="4" name="Datumsplatzhalter 3"/>
          <p:cNvSpPr>
            <a:spLocks noGrp="1"/>
          </p:cNvSpPr>
          <p:nvPr>
            <p:ph type="dt" sz="half" idx="10"/>
          </p:nvPr>
        </p:nvSpPr>
        <p:spPr/>
        <p:txBody>
          <a:bodyPr/>
          <a:lstStyle/>
          <a:p>
            <a:r>
              <a:rPr lang="de-DE" smtClean="0"/>
              <a:t>27.01.2017</a:t>
            </a:r>
            <a:endParaRPr lang="de-DE" dirty="0"/>
          </a:p>
        </p:txBody>
      </p:sp>
      <p:sp>
        <p:nvSpPr>
          <p:cNvPr id="5" name="Fußzeilenplatzhalter 4"/>
          <p:cNvSpPr>
            <a:spLocks noGrp="1"/>
          </p:cNvSpPr>
          <p:nvPr>
            <p:ph type="ftr" sz="quarter" idx="11"/>
          </p:nvPr>
        </p:nvSpPr>
        <p:spPr/>
        <p:txBody>
          <a:bodyPr/>
          <a:lstStyle/>
          <a:p>
            <a:r>
              <a:rPr lang="de-DE" smtClean="0"/>
              <a:t>Transmutation – Matthias Jaeger</a:t>
            </a:r>
            <a:endParaRPr lang="de-DE" dirty="0"/>
          </a:p>
        </p:txBody>
      </p:sp>
      <p:sp>
        <p:nvSpPr>
          <p:cNvPr id="6" name="Foliennummernplatzhalter 5"/>
          <p:cNvSpPr>
            <a:spLocks noGrp="1"/>
          </p:cNvSpPr>
          <p:nvPr>
            <p:ph type="sldNum" sz="quarter" idx="12"/>
          </p:nvPr>
        </p:nvSpPr>
        <p:spPr/>
        <p:txBody>
          <a:bodyPr/>
          <a:lstStyle/>
          <a:p>
            <a:fld id="{1A73E011-4CD9-4D05-A24A-32BCD9CDCEE7}" type="slidenum">
              <a:rPr lang="de-DE" smtClean="0"/>
              <a:pPr/>
              <a:t>11</a:t>
            </a:fld>
            <a:endParaRPr lang="de-DE" dirty="0"/>
          </a:p>
        </p:txBody>
      </p:sp>
      <p:sp>
        <p:nvSpPr>
          <p:cNvPr id="7" name="Textplatzhalter 6"/>
          <p:cNvSpPr>
            <a:spLocks noGrp="1"/>
          </p:cNvSpPr>
          <p:nvPr>
            <p:ph type="body" sz="quarter" idx="13"/>
          </p:nvPr>
        </p:nvSpPr>
        <p:spPr/>
        <p:txBody>
          <a:bodyPr/>
          <a:lstStyle/>
          <a:p>
            <a:endParaRPr lang="de-DE"/>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2. Partitionierung &amp; Transmutation</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IMG_0001.jpg"/>
          <p:cNvPicPr>
            <a:picLocks noGrp="1" noChangeAspect="1"/>
          </p:cNvPicPr>
          <p:nvPr>
            <p:ph idx="1"/>
          </p:nvPr>
        </p:nvPicPr>
        <p:blipFill>
          <a:blip r:embed="rId3" cstate="print"/>
          <a:stretch>
            <a:fillRect/>
          </a:stretch>
        </p:blipFill>
        <p:spPr>
          <a:xfrm>
            <a:off x="1176944" y="1772816"/>
            <a:ext cx="6790112" cy="3561606"/>
          </a:xfrm>
        </p:spPr>
      </p:pic>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12</a:t>
            </a:fld>
            <a:endParaRPr lang="de-DE" dirty="0"/>
          </a:p>
        </p:txBody>
      </p:sp>
      <p:sp>
        <p:nvSpPr>
          <p:cNvPr id="6" name="Textplatzhalter 5"/>
          <p:cNvSpPr>
            <a:spLocks noGrp="1"/>
          </p:cNvSpPr>
          <p:nvPr>
            <p:ph type="body" sz="quarter" idx="13"/>
          </p:nvPr>
        </p:nvSpPr>
        <p:spPr/>
        <p:txBody>
          <a:bodyPr/>
          <a:lstStyle/>
          <a:p>
            <a:endParaRPr lang="de-DE"/>
          </a:p>
        </p:txBody>
      </p:sp>
      <p:sp>
        <p:nvSpPr>
          <p:cNvPr id="8" name="Textfeld 7"/>
          <p:cNvSpPr txBox="1"/>
          <p:nvPr/>
        </p:nvSpPr>
        <p:spPr>
          <a:xfrm>
            <a:off x="1115616" y="5373216"/>
            <a:ext cx="3168352" cy="369332"/>
          </a:xfrm>
          <a:prstGeom prst="rect">
            <a:avLst/>
          </a:prstGeom>
          <a:noFill/>
        </p:spPr>
        <p:txBody>
          <a:bodyPr wrap="square" rtlCol="0">
            <a:spAutoFit/>
          </a:bodyPr>
          <a:lstStyle/>
          <a:p>
            <a:r>
              <a:rPr lang="de-DE" i="1" dirty="0" smtClean="0">
                <a:latin typeface="Adobe Arabic" pitchFamily="18" charset="-78"/>
                <a:cs typeface="Adobe Arabic" pitchFamily="18" charset="-78"/>
              </a:rPr>
              <a:t>P</a:t>
            </a:r>
            <a:r>
              <a:rPr lang="de-DE" dirty="0" smtClean="0">
                <a:latin typeface="Adobe Arabic" pitchFamily="18" charset="-78"/>
                <a:cs typeface="Adobe Arabic" pitchFamily="18" charset="-78"/>
              </a:rPr>
              <a:t>&amp;</a:t>
            </a:r>
            <a:r>
              <a:rPr lang="de-DE" i="1" dirty="0" smtClean="0">
                <a:latin typeface="Adobe Arabic" pitchFamily="18" charset="-78"/>
                <a:cs typeface="Adobe Arabic" pitchFamily="18" charset="-78"/>
              </a:rPr>
              <a:t>T-Zyklus, [1]</a:t>
            </a:r>
            <a:endParaRPr lang="de-DE" dirty="0">
              <a:latin typeface="Adobe Arabic" pitchFamily="18" charset="-78"/>
              <a:cs typeface="Adobe Arabic" pitchFamily="18" charset="-78"/>
            </a:endParaRPr>
          </a:p>
        </p:txBody>
      </p:sp>
      <p:sp>
        <p:nvSpPr>
          <p:cNvPr id="9" name="Rechteck 8"/>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2. Partitionierung &amp; Transmutation</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Partitionierung</a:t>
            </a:r>
            <a:endParaRPr lang="de-DE" dirty="0"/>
          </a:p>
        </p:txBody>
      </p:sp>
      <p:sp>
        <p:nvSpPr>
          <p:cNvPr id="3" name="Inhaltsplatzhalter 2"/>
          <p:cNvSpPr>
            <a:spLocks noGrp="1"/>
          </p:cNvSpPr>
          <p:nvPr>
            <p:ph idx="1"/>
          </p:nvPr>
        </p:nvSpPr>
        <p:spPr/>
        <p:txBody>
          <a:bodyPr/>
          <a:lstStyle/>
          <a:p>
            <a:r>
              <a:rPr lang="de-DE" dirty="0" smtClean="0"/>
              <a:t>Sortenreine Trennung der Abfälle</a:t>
            </a:r>
          </a:p>
          <a:p>
            <a:r>
              <a:rPr lang="de-DE" dirty="0" smtClean="0"/>
              <a:t>Ungewollte Neutronenabsorption durch andere Stoffe als die Transurane vermeiden -&gt; Kontrolle der Reaktion</a:t>
            </a:r>
          </a:p>
          <a:p>
            <a:r>
              <a:rPr lang="de-DE" dirty="0" smtClean="0"/>
              <a:t>Forschung: Hydrometallurgie  vs. Pyrometallurgie</a:t>
            </a:r>
          </a:p>
        </p:txBody>
      </p:sp>
      <p:sp>
        <p:nvSpPr>
          <p:cNvPr id="4" name="Datumsplatzhalter 3"/>
          <p:cNvSpPr>
            <a:spLocks noGrp="1"/>
          </p:cNvSpPr>
          <p:nvPr>
            <p:ph type="dt" sz="half" idx="10"/>
          </p:nvPr>
        </p:nvSpPr>
        <p:spPr/>
        <p:txBody>
          <a:bodyPr/>
          <a:lstStyle/>
          <a:p>
            <a:r>
              <a:rPr lang="de-DE" smtClean="0"/>
              <a:t>27.01.2017</a:t>
            </a:r>
            <a:endParaRPr lang="de-DE" dirty="0"/>
          </a:p>
        </p:txBody>
      </p:sp>
      <p:sp>
        <p:nvSpPr>
          <p:cNvPr id="5" name="Fußzeilenplatzhalter 4"/>
          <p:cNvSpPr>
            <a:spLocks noGrp="1"/>
          </p:cNvSpPr>
          <p:nvPr>
            <p:ph type="ftr" sz="quarter" idx="11"/>
          </p:nvPr>
        </p:nvSpPr>
        <p:spPr/>
        <p:txBody>
          <a:bodyPr/>
          <a:lstStyle/>
          <a:p>
            <a:r>
              <a:rPr lang="de-DE" smtClean="0"/>
              <a:t>Transmutation – Matthias Jaeger</a:t>
            </a:r>
            <a:endParaRPr lang="de-DE" dirty="0"/>
          </a:p>
        </p:txBody>
      </p:sp>
      <p:sp>
        <p:nvSpPr>
          <p:cNvPr id="6" name="Foliennummernplatzhalter 5"/>
          <p:cNvSpPr>
            <a:spLocks noGrp="1"/>
          </p:cNvSpPr>
          <p:nvPr>
            <p:ph type="sldNum" sz="quarter" idx="12"/>
          </p:nvPr>
        </p:nvSpPr>
        <p:spPr/>
        <p:txBody>
          <a:bodyPr/>
          <a:lstStyle/>
          <a:p>
            <a:fld id="{1A73E011-4CD9-4D05-A24A-32BCD9CDCEE7}" type="slidenum">
              <a:rPr lang="de-DE" smtClean="0"/>
              <a:pPr/>
              <a:t>13</a:t>
            </a:fld>
            <a:endParaRPr lang="de-DE" dirty="0"/>
          </a:p>
        </p:txBody>
      </p:sp>
      <p:sp>
        <p:nvSpPr>
          <p:cNvPr id="7" name="Textplatzhalter 6"/>
          <p:cNvSpPr>
            <a:spLocks noGrp="1"/>
          </p:cNvSpPr>
          <p:nvPr>
            <p:ph type="body" sz="quarter" idx="13"/>
          </p:nvPr>
        </p:nvSpPr>
        <p:spPr>
          <a:xfrm>
            <a:off x="6084169" y="6165304"/>
            <a:ext cx="2952328" cy="358775"/>
          </a:xfrm>
        </p:spPr>
        <p:txBody>
          <a:bodyPr>
            <a:normAutofit fontScale="70000" lnSpcReduction="20000"/>
          </a:bodyPr>
          <a:lstStyle/>
          <a:p>
            <a:pPr algn="r"/>
            <a:r>
              <a:rPr lang="de-DE" i="1" dirty="0" smtClean="0"/>
              <a:t>Hydrometallurgische Partitionierung</a:t>
            </a:r>
            <a:r>
              <a:rPr lang="de-DE" dirty="0" smtClean="0"/>
              <a:t>, nach [1]</a:t>
            </a:r>
            <a:endParaRPr lang="de-DE" dirty="0"/>
          </a:p>
        </p:txBody>
      </p:sp>
      <p:cxnSp>
        <p:nvCxnSpPr>
          <p:cNvPr id="9" name="Gerade Verbindung mit Pfeil 8"/>
          <p:cNvCxnSpPr/>
          <p:nvPr/>
        </p:nvCxnSpPr>
        <p:spPr>
          <a:xfrm>
            <a:off x="179512" y="5013176"/>
            <a:ext cx="4937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755576" y="4725144"/>
            <a:ext cx="1728192"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755576" y="4828896"/>
            <a:ext cx="1728192" cy="369332"/>
          </a:xfrm>
          <a:prstGeom prst="rect">
            <a:avLst/>
          </a:prstGeom>
          <a:noFill/>
        </p:spPr>
        <p:txBody>
          <a:bodyPr wrap="square" rtlCol="0">
            <a:spAutoFit/>
          </a:bodyPr>
          <a:lstStyle/>
          <a:p>
            <a:pPr algn="ctr"/>
            <a:r>
              <a:rPr lang="de-DE" dirty="0" smtClean="0">
                <a:solidFill>
                  <a:schemeClr val="bg1"/>
                </a:solidFill>
              </a:rPr>
              <a:t>PUREX</a:t>
            </a:r>
            <a:endParaRPr lang="de-DE" dirty="0">
              <a:solidFill>
                <a:schemeClr val="bg1"/>
              </a:solidFill>
            </a:endParaRPr>
          </a:p>
        </p:txBody>
      </p:sp>
      <p:sp>
        <p:nvSpPr>
          <p:cNvPr id="15" name="Rechteck 14"/>
          <p:cNvSpPr/>
          <p:nvPr/>
        </p:nvSpPr>
        <p:spPr>
          <a:xfrm>
            <a:off x="3851920" y="4725144"/>
            <a:ext cx="1728192"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p:cNvSpPr txBox="1"/>
          <p:nvPr/>
        </p:nvSpPr>
        <p:spPr>
          <a:xfrm>
            <a:off x="3851920" y="4828896"/>
            <a:ext cx="1728192" cy="369332"/>
          </a:xfrm>
          <a:prstGeom prst="rect">
            <a:avLst/>
          </a:prstGeom>
          <a:noFill/>
        </p:spPr>
        <p:txBody>
          <a:bodyPr wrap="square" rtlCol="0">
            <a:spAutoFit/>
          </a:bodyPr>
          <a:lstStyle/>
          <a:p>
            <a:pPr algn="ctr"/>
            <a:r>
              <a:rPr lang="de-DE" dirty="0" smtClean="0">
                <a:solidFill>
                  <a:schemeClr val="bg1"/>
                </a:solidFill>
              </a:rPr>
              <a:t>DIAMEX</a:t>
            </a:r>
            <a:endParaRPr lang="de-DE" dirty="0">
              <a:solidFill>
                <a:schemeClr val="bg1"/>
              </a:solidFill>
            </a:endParaRPr>
          </a:p>
        </p:txBody>
      </p:sp>
      <p:sp>
        <p:nvSpPr>
          <p:cNvPr id="17" name="Rechteck 16"/>
          <p:cNvSpPr/>
          <p:nvPr/>
        </p:nvSpPr>
        <p:spPr>
          <a:xfrm>
            <a:off x="6804248" y="4725144"/>
            <a:ext cx="1728192"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p:cNvSpPr txBox="1"/>
          <p:nvPr/>
        </p:nvSpPr>
        <p:spPr>
          <a:xfrm>
            <a:off x="6804248" y="4828896"/>
            <a:ext cx="1728192" cy="369332"/>
          </a:xfrm>
          <a:prstGeom prst="rect">
            <a:avLst/>
          </a:prstGeom>
          <a:noFill/>
        </p:spPr>
        <p:txBody>
          <a:bodyPr wrap="square" rtlCol="0">
            <a:spAutoFit/>
          </a:bodyPr>
          <a:lstStyle/>
          <a:p>
            <a:pPr algn="ctr"/>
            <a:r>
              <a:rPr lang="de-DE" dirty="0" err="1" smtClean="0">
                <a:solidFill>
                  <a:schemeClr val="bg1"/>
                </a:solidFill>
              </a:rPr>
              <a:t>rSANEX</a:t>
            </a:r>
            <a:endParaRPr lang="de-DE" dirty="0">
              <a:solidFill>
                <a:schemeClr val="bg1"/>
              </a:solidFill>
            </a:endParaRPr>
          </a:p>
        </p:txBody>
      </p:sp>
      <p:cxnSp>
        <p:nvCxnSpPr>
          <p:cNvPr id="23" name="Gerade Verbindung mit Pfeil 22"/>
          <p:cNvCxnSpPr/>
          <p:nvPr/>
        </p:nvCxnSpPr>
        <p:spPr>
          <a:xfrm>
            <a:off x="2843808" y="5013176"/>
            <a:ext cx="86409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a:off x="5796136" y="5013176"/>
            <a:ext cx="86409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a:xfrm>
            <a:off x="2807296" y="4221088"/>
            <a:ext cx="6157192" cy="187220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p:cNvSpPr/>
          <p:nvPr/>
        </p:nvSpPr>
        <p:spPr>
          <a:xfrm>
            <a:off x="899592" y="5661248"/>
            <a:ext cx="288032" cy="28803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Textfeld 31"/>
          <p:cNvSpPr txBox="1"/>
          <p:nvPr/>
        </p:nvSpPr>
        <p:spPr>
          <a:xfrm>
            <a:off x="897831" y="5661249"/>
            <a:ext cx="288032" cy="307777"/>
          </a:xfrm>
          <a:prstGeom prst="rect">
            <a:avLst/>
          </a:prstGeom>
          <a:noFill/>
        </p:spPr>
        <p:txBody>
          <a:bodyPr wrap="square" rtlCol="0">
            <a:spAutoFit/>
          </a:bodyPr>
          <a:lstStyle/>
          <a:p>
            <a:pPr algn="ctr"/>
            <a:r>
              <a:rPr lang="de-DE" sz="1400" dirty="0" smtClean="0"/>
              <a:t>U</a:t>
            </a:r>
            <a:endParaRPr lang="de-DE" dirty="0"/>
          </a:p>
        </p:txBody>
      </p:sp>
      <p:sp>
        <p:nvSpPr>
          <p:cNvPr id="33" name="Rechteck 32"/>
          <p:cNvSpPr/>
          <p:nvPr/>
        </p:nvSpPr>
        <p:spPr>
          <a:xfrm>
            <a:off x="1475656" y="5661248"/>
            <a:ext cx="288032" cy="28803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extfeld 33"/>
          <p:cNvSpPr txBox="1"/>
          <p:nvPr/>
        </p:nvSpPr>
        <p:spPr>
          <a:xfrm>
            <a:off x="1406872" y="5651029"/>
            <a:ext cx="432048" cy="307777"/>
          </a:xfrm>
          <a:prstGeom prst="rect">
            <a:avLst/>
          </a:prstGeom>
          <a:noFill/>
        </p:spPr>
        <p:txBody>
          <a:bodyPr wrap="square" rtlCol="0">
            <a:spAutoFit/>
          </a:bodyPr>
          <a:lstStyle/>
          <a:p>
            <a:pPr algn="ctr"/>
            <a:r>
              <a:rPr lang="de-DE" sz="1400" dirty="0" err="1" smtClean="0"/>
              <a:t>Np</a:t>
            </a:r>
            <a:endParaRPr lang="de-DE" sz="1400" dirty="0"/>
          </a:p>
        </p:txBody>
      </p:sp>
      <p:sp>
        <p:nvSpPr>
          <p:cNvPr id="37" name="Rechteck 36"/>
          <p:cNvSpPr/>
          <p:nvPr/>
        </p:nvSpPr>
        <p:spPr>
          <a:xfrm>
            <a:off x="2048496" y="5661248"/>
            <a:ext cx="288032" cy="28803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Textfeld 37"/>
          <p:cNvSpPr txBox="1"/>
          <p:nvPr/>
        </p:nvSpPr>
        <p:spPr>
          <a:xfrm>
            <a:off x="1979712" y="5651029"/>
            <a:ext cx="432048" cy="307777"/>
          </a:xfrm>
          <a:prstGeom prst="rect">
            <a:avLst/>
          </a:prstGeom>
          <a:noFill/>
        </p:spPr>
        <p:txBody>
          <a:bodyPr wrap="square" rtlCol="0">
            <a:spAutoFit/>
          </a:bodyPr>
          <a:lstStyle/>
          <a:p>
            <a:pPr algn="ctr"/>
            <a:r>
              <a:rPr lang="de-DE" sz="1400" dirty="0" err="1" smtClean="0"/>
              <a:t>Pu</a:t>
            </a:r>
            <a:endParaRPr lang="de-DE" sz="1400" dirty="0"/>
          </a:p>
        </p:txBody>
      </p:sp>
      <p:sp>
        <p:nvSpPr>
          <p:cNvPr id="39" name="Rechteck 38"/>
          <p:cNvSpPr/>
          <p:nvPr/>
        </p:nvSpPr>
        <p:spPr>
          <a:xfrm>
            <a:off x="4568776" y="5661248"/>
            <a:ext cx="288032" cy="28803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p:cNvSpPr txBox="1"/>
          <p:nvPr/>
        </p:nvSpPr>
        <p:spPr>
          <a:xfrm>
            <a:off x="4499992" y="5651029"/>
            <a:ext cx="432048" cy="307777"/>
          </a:xfrm>
          <a:prstGeom prst="rect">
            <a:avLst/>
          </a:prstGeom>
          <a:noFill/>
        </p:spPr>
        <p:txBody>
          <a:bodyPr wrap="square" rtlCol="0">
            <a:spAutoFit/>
          </a:bodyPr>
          <a:lstStyle/>
          <a:p>
            <a:pPr algn="ctr"/>
            <a:r>
              <a:rPr lang="de-DE" sz="1400" dirty="0" smtClean="0"/>
              <a:t>FP</a:t>
            </a:r>
            <a:endParaRPr lang="de-DE" sz="1400" dirty="0"/>
          </a:p>
        </p:txBody>
      </p:sp>
      <p:sp>
        <p:nvSpPr>
          <p:cNvPr id="41" name="Rechteck 40"/>
          <p:cNvSpPr/>
          <p:nvPr/>
        </p:nvSpPr>
        <p:spPr>
          <a:xfrm>
            <a:off x="6945040" y="5661248"/>
            <a:ext cx="288032" cy="28803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feld 41"/>
          <p:cNvSpPr txBox="1"/>
          <p:nvPr/>
        </p:nvSpPr>
        <p:spPr>
          <a:xfrm>
            <a:off x="6876256" y="5651029"/>
            <a:ext cx="432048" cy="307777"/>
          </a:xfrm>
          <a:prstGeom prst="rect">
            <a:avLst/>
          </a:prstGeom>
          <a:noFill/>
        </p:spPr>
        <p:txBody>
          <a:bodyPr wrap="square" rtlCol="0">
            <a:spAutoFit/>
          </a:bodyPr>
          <a:lstStyle/>
          <a:p>
            <a:pPr algn="ctr"/>
            <a:r>
              <a:rPr lang="de-DE" sz="1400" dirty="0" err="1" smtClean="0"/>
              <a:t>Ln</a:t>
            </a:r>
            <a:endParaRPr lang="de-DE" sz="1400" dirty="0"/>
          </a:p>
        </p:txBody>
      </p:sp>
      <p:sp>
        <p:nvSpPr>
          <p:cNvPr id="43" name="Rechteck 42"/>
          <p:cNvSpPr/>
          <p:nvPr/>
        </p:nvSpPr>
        <p:spPr>
          <a:xfrm>
            <a:off x="7740352" y="5661248"/>
            <a:ext cx="713632" cy="28803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p:cNvSpPr txBox="1"/>
          <p:nvPr/>
        </p:nvSpPr>
        <p:spPr>
          <a:xfrm>
            <a:off x="7668344" y="5651029"/>
            <a:ext cx="864096" cy="307777"/>
          </a:xfrm>
          <a:prstGeom prst="rect">
            <a:avLst/>
          </a:prstGeom>
          <a:noFill/>
        </p:spPr>
        <p:txBody>
          <a:bodyPr wrap="square" rtlCol="0">
            <a:spAutoFit/>
          </a:bodyPr>
          <a:lstStyle/>
          <a:p>
            <a:pPr algn="ctr"/>
            <a:r>
              <a:rPr lang="de-DE" sz="1400" dirty="0" smtClean="0"/>
              <a:t>Am + Cm</a:t>
            </a:r>
            <a:endParaRPr lang="de-DE" sz="1400" dirty="0"/>
          </a:p>
        </p:txBody>
      </p:sp>
      <p:cxnSp>
        <p:nvCxnSpPr>
          <p:cNvPr id="46" name="Gerade Verbindung mit Pfeil 45"/>
          <p:cNvCxnSpPr>
            <a:endCxn id="32" idx="0"/>
          </p:cNvCxnSpPr>
          <p:nvPr/>
        </p:nvCxnSpPr>
        <p:spPr>
          <a:xfrm flipH="1">
            <a:off x="1041847" y="5301208"/>
            <a:ext cx="1761" cy="3600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a:stCxn id="11" idx="2"/>
            <a:endCxn id="34" idx="0"/>
          </p:cNvCxnSpPr>
          <p:nvPr/>
        </p:nvCxnSpPr>
        <p:spPr>
          <a:xfrm>
            <a:off x="1619672" y="5301208"/>
            <a:ext cx="3224" cy="3498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a:endCxn id="38" idx="0"/>
          </p:cNvCxnSpPr>
          <p:nvPr/>
        </p:nvCxnSpPr>
        <p:spPr>
          <a:xfrm>
            <a:off x="2195736" y="5301208"/>
            <a:ext cx="0" cy="3498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51"/>
          <p:cNvCxnSpPr>
            <a:stCxn id="15" idx="2"/>
            <a:endCxn id="40" idx="0"/>
          </p:cNvCxnSpPr>
          <p:nvPr/>
        </p:nvCxnSpPr>
        <p:spPr>
          <a:xfrm>
            <a:off x="4716016" y="5301208"/>
            <a:ext cx="0" cy="3498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Gerade Verbindung mit Pfeil 53"/>
          <p:cNvCxnSpPr>
            <a:endCxn id="42" idx="0"/>
          </p:cNvCxnSpPr>
          <p:nvPr/>
        </p:nvCxnSpPr>
        <p:spPr>
          <a:xfrm>
            <a:off x="7092280" y="5301208"/>
            <a:ext cx="0" cy="3498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Gerade Verbindung mit Pfeil 55"/>
          <p:cNvCxnSpPr>
            <a:endCxn id="44" idx="0"/>
          </p:cNvCxnSpPr>
          <p:nvPr/>
        </p:nvCxnSpPr>
        <p:spPr>
          <a:xfrm>
            <a:off x="8100392" y="5301208"/>
            <a:ext cx="0" cy="3498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Textfeld 56"/>
          <p:cNvSpPr txBox="1"/>
          <p:nvPr/>
        </p:nvSpPr>
        <p:spPr>
          <a:xfrm>
            <a:off x="2987824" y="4293096"/>
            <a:ext cx="576064" cy="1477328"/>
          </a:xfrm>
          <a:prstGeom prst="rect">
            <a:avLst/>
          </a:prstGeom>
          <a:noFill/>
        </p:spPr>
        <p:txBody>
          <a:bodyPr wrap="square" rtlCol="0">
            <a:spAutoFit/>
          </a:bodyPr>
          <a:lstStyle/>
          <a:p>
            <a:r>
              <a:rPr lang="de-DE" dirty="0" smtClean="0">
                <a:solidFill>
                  <a:schemeClr val="tx2">
                    <a:lumMod val="75000"/>
                  </a:schemeClr>
                </a:solidFill>
              </a:rPr>
              <a:t>Am</a:t>
            </a:r>
          </a:p>
          <a:p>
            <a:r>
              <a:rPr lang="de-DE" dirty="0" smtClean="0">
                <a:solidFill>
                  <a:schemeClr val="tx2">
                    <a:lumMod val="75000"/>
                  </a:schemeClr>
                </a:solidFill>
              </a:rPr>
              <a:t>Cm</a:t>
            </a:r>
          </a:p>
          <a:p>
            <a:endParaRPr lang="de-DE" dirty="0" smtClean="0">
              <a:solidFill>
                <a:schemeClr val="tx2">
                  <a:lumMod val="75000"/>
                </a:schemeClr>
              </a:solidFill>
            </a:endParaRPr>
          </a:p>
          <a:p>
            <a:r>
              <a:rPr lang="de-DE" dirty="0" smtClean="0">
                <a:solidFill>
                  <a:schemeClr val="tx2">
                    <a:lumMod val="75000"/>
                  </a:schemeClr>
                </a:solidFill>
              </a:rPr>
              <a:t>FP</a:t>
            </a:r>
          </a:p>
          <a:p>
            <a:r>
              <a:rPr lang="de-DE" dirty="0" err="1" smtClean="0">
                <a:solidFill>
                  <a:schemeClr val="tx2">
                    <a:lumMod val="75000"/>
                  </a:schemeClr>
                </a:solidFill>
              </a:rPr>
              <a:t>Ln</a:t>
            </a:r>
            <a:endParaRPr lang="de-DE" dirty="0">
              <a:solidFill>
                <a:schemeClr val="tx2">
                  <a:lumMod val="75000"/>
                </a:schemeClr>
              </a:solidFill>
            </a:endParaRPr>
          </a:p>
        </p:txBody>
      </p:sp>
      <p:sp>
        <p:nvSpPr>
          <p:cNvPr id="58" name="Textfeld 57"/>
          <p:cNvSpPr txBox="1"/>
          <p:nvPr/>
        </p:nvSpPr>
        <p:spPr>
          <a:xfrm>
            <a:off x="5940152" y="4293096"/>
            <a:ext cx="576064" cy="1200329"/>
          </a:xfrm>
          <a:prstGeom prst="rect">
            <a:avLst/>
          </a:prstGeom>
          <a:noFill/>
        </p:spPr>
        <p:txBody>
          <a:bodyPr wrap="square" rtlCol="0">
            <a:spAutoFit/>
          </a:bodyPr>
          <a:lstStyle/>
          <a:p>
            <a:r>
              <a:rPr lang="de-DE" dirty="0" smtClean="0">
                <a:solidFill>
                  <a:schemeClr val="tx2">
                    <a:lumMod val="75000"/>
                  </a:schemeClr>
                </a:solidFill>
              </a:rPr>
              <a:t>Am</a:t>
            </a:r>
          </a:p>
          <a:p>
            <a:r>
              <a:rPr lang="de-DE" dirty="0" smtClean="0">
                <a:solidFill>
                  <a:schemeClr val="tx2">
                    <a:lumMod val="75000"/>
                  </a:schemeClr>
                </a:solidFill>
              </a:rPr>
              <a:t>Cm</a:t>
            </a:r>
          </a:p>
          <a:p>
            <a:endParaRPr lang="de-DE" dirty="0" smtClean="0">
              <a:solidFill>
                <a:schemeClr val="tx2">
                  <a:lumMod val="75000"/>
                </a:schemeClr>
              </a:solidFill>
            </a:endParaRPr>
          </a:p>
          <a:p>
            <a:r>
              <a:rPr lang="de-DE" dirty="0" err="1" smtClean="0">
                <a:solidFill>
                  <a:schemeClr val="tx2">
                    <a:lumMod val="75000"/>
                  </a:schemeClr>
                </a:solidFill>
              </a:rPr>
              <a:t>Ln</a:t>
            </a:r>
            <a:endParaRPr lang="de-DE" dirty="0">
              <a:solidFill>
                <a:schemeClr val="tx2">
                  <a:lumMod val="75000"/>
                </a:schemeClr>
              </a:solidFill>
            </a:endParaRPr>
          </a:p>
        </p:txBody>
      </p:sp>
      <p:sp>
        <p:nvSpPr>
          <p:cNvPr id="59" name="Rechteck 58"/>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Textfeld 59"/>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2. Partitionierung &amp; Transmutation</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14</a:t>
            </a:fld>
            <a:endParaRPr lang="de-DE" dirty="0"/>
          </a:p>
        </p:txBody>
      </p:sp>
      <p:sp>
        <p:nvSpPr>
          <p:cNvPr id="6" name="Textplatzhalter 5"/>
          <p:cNvSpPr>
            <a:spLocks noGrp="1"/>
          </p:cNvSpPr>
          <p:nvPr>
            <p:ph type="body" sz="quarter" idx="13"/>
          </p:nvPr>
        </p:nvSpPr>
        <p:spPr>
          <a:xfrm>
            <a:off x="8316416" y="5589240"/>
            <a:ext cx="1944687" cy="358775"/>
          </a:xfrm>
        </p:spPr>
        <p:txBody>
          <a:bodyPr/>
          <a:lstStyle/>
          <a:p>
            <a:r>
              <a:rPr lang="de-DE" dirty="0" smtClean="0"/>
              <a:t>[7]</a:t>
            </a:r>
            <a:endParaRPr lang="de-DE" dirty="0"/>
          </a:p>
        </p:txBody>
      </p:sp>
      <p:graphicFrame>
        <p:nvGraphicFramePr>
          <p:cNvPr id="8" name="Inhaltsplatzhalter 7"/>
          <p:cNvGraphicFramePr>
            <a:graphicFrameLocks noGrp="1"/>
          </p:cNvGraphicFramePr>
          <p:nvPr>
            <p:ph idx="1"/>
          </p:nvPr>
        </p:nvGraphicFramePr>
        <p:xfrm>
          <a:off x="251520" y="1124744"/>
          <a:ext cx="8568952" cy="5821680"/>
        </p:xfrm>
        <a:graphic>
          <a:graphicData uri="http://schemas.openxmlformats.org/drawingml/2006/table">
            <a:tbl>
              <a:tblPr firstRow="1" bandRow="1">
                <a:tableStyleId>{2D5ABB26-0587-4C30-8999-92F81FD0307C}</a:tableStyleId>
              </a:tblPr>
              <a:tblGrid>
                <a:gridCol w="4284476"/>
                <a:gridCol w="4284476"/>
              </a:tblGrid>
              <a:tr h="370840">
                <a:tc>
                  <a:txBody>
                    <a:bodyPr/>
                    <a:lstStyle/>
                    <a:p>
                      <a:r>
                        <a:rPr lang="de-DE" sz="2800" dirty="0" smtClean="0">
                          <a:latin typeface="Adobe Arabic" pitchFamily="18" charset="-78"/>
                          <a:cs typeface="Adobe Arabic" pitchFamily="18" charset="-78"/>
                        </a:rPr>
                        <a:t>Elektro-/Pyrometallurgie</a:t>
                      </a:r>
                      <a:endParaRPr lang="de-DE" sz="2800" dirty="0">
                        <a:latin typeface="Adobe Arabic" pitchFamily="18" charset="-78"/>
                        <a:cs typeface="Adobe Arabic" pitchFamily="18" charset="-78"/>
                      </a:endParaRPr>
                    </a:p>
                  </a:txBody>
                  <a:tcPr>
                    <a:lnB w="12700" cap="flat" cmpd="sng" algn="ctr">
                      <a:solidFill>
                        <a:schemeClr val="tx1"/>
                      </a:solidFill>
                      <a:prstDash val="solid"/>
                      <a:round/>
                      <a:headEnd type="none" w="med" len="med"/>
                      <a:tailEnd type="none" w="med" len="med"/>
                    </a:lnB>
                  </a:tcPr>
                </a:tc>
                <a:tc>
                  <a:txBody>
                    <a:bodyPr/>
                    <a:lstStyle/>
                    <a:p>
                      <a:r>
                        <a:rPr lang="de-DE" sz="2800" dirty="0" smtClean="0">
                          <a:latin typeface="Adobe Arabic" pitchFamily="18" charset="-78"/>
                          <a:cs typeface="Adobe Arabic" pitchFamily="18" charset="-78"/>
                        </a:rPr>
                        <a:t>Hydrometallurgie</a:t>
                      </a:r>
                      <a:endParaRPr lang="de-DE" sz="2800" dirty="0">
                        <a:latin typeface="Adobe Arabic" pitchFamily="18" charset="-78"/>
                        <a:cs typeface="Adobe Arabic" pitchFamily="18" charset="-78"/>
                      </a:endParaRPr>
                    </a:p>
                  </a:txBody>
                  <a:tcPr>
                    <a:lnB w="12700" cap="flat" cmpd="sng" algn="ctr">
                      <a:solidFill>
                        <a:schemeClr val="tx1"/>
                      </a:solidFill>
                      <a:prstDash val="solid"/>
                      <a:round/>
                      <a:headEnd type="none" w="med" len="med"/>
                      <a:tailEnd type="none" w="med" len="med"/>
                    </a:lnB>
                  </a:tcPr>
                </a:tc>
              </a:tr>
              <a:tr h="370840">
                <a:tc>
                  <a:txBody>
                    <a:bodyPr/>
                    <a:lstStyle/>
                    <a:p>
                      <a:r>
                        <a:rPr lang="de-DE" sz="2400" dirty="0" smtClean="0">
                          <a:latin typeface="Adobe Arabic" pitchFamily="18" charset="-78"/>
                          <a:cs typeface="Adobe Arabic" pitchFamily="18" charset="-78"/>
                        </a:rPr>
                        <a:t>Elektrochemische Methoden:</a:t>
                      </a:r>
                      <a:r>
                        <a:rPr lang="de-DE" sz="2400" baseline="0" dirty="0" smtClean="0">
                          <a:latin typeface="Adobe Arabic" pitchFamily="18" charset="-78"/>
                          <a:cs typeface="Adobe Arabic" pitchFamily="18" charset="-78"/>
                        </a:rPr>
                        <a:t> </a:t>
                      </a:r>
                    </a:p>
                    <a:p>
                      <a:r>
                        <a:rPr lang="de-DE" sz="2400" baseline="0" dirty="0" smtClean="0">
                          <a:latin typeface="Adobe Arabic" pitchFamily="18" charset="-78"/>
                          <a:cs typeface="Adobe Arabic" pitchFamily="18" charset="-78"/>
                        </a:rPr>
                        <a:t>Elektrolyse, Elektroraffination, </a:t>
                      </a:r>
                      <a:br>
                        <a:rPr lang="de-DE" sz="2400" baseline="0" dirty="0" smtClean="0">
                          <a:latin typeface="Adobe Arabic" pitchFamily="18" charset="-78"/>
                          <a:cs typeface="Adobe Arabic" pitchFamily="18" charset="-78"/>
                        </a:rPr>
                      </a:br>
                      <a:r>
                        <a:rPr lang="de-DE" sz="2400" baseline="0" dirty="0" smtClean="0">
                          <a:latin typeface="Adobe Arabic" pitchFamily="18" charset="-78"/>
                          <a:cs typeface="Adobe Arabic" pitchFamily="18" charset="-78"/>
                        </a:rPr>
                        <a:t>reduktive Extraktion in HT-Salzschmelzen</a:t>
                      </a:r>
                      <a:endParaRPr lang="de-DE" sz="2400" dirty="0">
                        <a:latin typeface="Adobe Arabic" pitchFamily="18" charset="-78"/>
                        <a:cs typeface="Adobe Arabic" pitchFamily="18" charset="-78"/>
                      </a:endParaRPr>
                    </a:p>
                  </a:txBody>
                  <a:tcPr>
                    <a:lnT w="12700" cap="flat" cmpd="sng" algn="ctr">
                      <a:solidFill>
                        <a:schemeClr val="tx1"/>
                      </a:solidFill>
                      <a:prstDash val="solid"/>
                      <a:round/>
                      <a:headEnd type="none" w="med" len="med"/>
                      <a:tailEnd type="none" w="med" len="med"/>
                    </a:lnT>
                  </a:tcPr>
                </a:tc>
                <a:tc>
                  <a:txBody>
                    <a:bodyPr/>
                    <a:lstStyle/>
                    <a:p>
                      <a:r>
                        <a:rPr lang="de-DE" sz="2400" dirty="0" smtClean="0">
                          <a:latin typeface="Adobe Arabic" pitchFamily="18" charset="-78"/>
                          <a:cs typeface="Adobe Arabic" pitchFamily="18" charset="-78"/>
                        </a:rPr>
                        <a:t>Ausnutzung der materialabhängigen</a:t>
                      </a:r>
                      <a:r>
                        <a:rPr lang="de-DE" sz="2400" baseline="0" dirty="0" smtClean="0">
                          <a:latin typeface="Adobe Arabic" pitchFamily="18" charset="-78"/>
                          <a:cs typeface="Adobe Arabic" pitchFamily="18" charset="-78"/>
                        </a:rPr>
                        <a:t> Löslichkeit</a:t>
                      </a:r>
                      <a:endParaRPr lang="de-DE" sz="2400" dirty="0">
                        <a:latin typeface="Adobe Arabic" pitchFamily="18" charset="-78"/>
                        <a:cs typeface="Adobe Arabic" pitchFamily="18" charset="-78"/>
                      </a:endParaRPr>
                    </a:p>
                  </a:txBody>
                  <a:tcPr>
                    <a:lnT w="12700" cap="flat" cmpd="sng" algn="ctr">
                      <a:solidFill>
                        <a:schemeClr val="tx1"/>
                      </a:solidFill>
                      <a:prstDash val="solid"/>
                      <a:round/>
                      <a:headEnd type="none" w="med" len="med"/>
                      <a:tailEnd type="none" w="med" len="med"/>
                    </a:lnT>
                  </a:tcPr>
                </a:tc>
              </a:tr>
              <a:tr h="370840">
                <a:tc>
                  <a:txBody>
                    <a:bodyPr/>
                    <a:lstStyle/>
                    <a:p>
                      <a:endParaRPr lang="de-DE" sz="2400" dirty="0">
                        <a:latin typeface="Adobe Arabic" pitchFamily="18" charset="-78"/>
                        <a:cs typeface="Adobe Arabic" pitchFamily="18" charset="-78"/>
                      </a:endParaRPr>
                    </a:p>
                  </a:txBody>
                  <a:tcPr/>
                </a:tc>
                <a:tc>
                  <a:txBody>
                    <a:bodyPr/>
                    <a:lstStyle/>
                    <a:p>
                      <a:endParaRPr lang="de-DE" sz="2400" dirty="0">
                        <a:latin typeface="Adobe Arabic" pitchFamily="18" charset="-78"/>
                        <a:cs typeface="Adobe Arabic" pitchFamily="18" charset="-78"/>
                      </a:endParaRPr>
                    </a:p>
                  </a:txBody>
                  <a:tcPr/>
                </a:tc>
              </a:tr>
              <a:tr h="370840">
                <a:tc>
                  <a:txBody>
                    <a:bodyPr/>
                    <a:lstStyle/>
                    <a:p>
                      <a:r>
                        <a:rPr lang="de-DE" sz="2400" dirty="0" smtClean="0">
                          <a:solidFill>
                            <a:srgbClr val="01951A"/>
                          </a:solidFill>
                          <a:latin typeface="Adobe Arabic" pitchFamily="18" charset="-78"/>
                          <a:cs typeface="Adobe Arabic" pitchFamily="18" charset="-78"/>
                        </a:rPr>
                        <a:t>Kompaktheit der Anlagen </a:t>
                      </a:r>
                    </a:p>
                    <a:p>
                      <a:r>
                        <a:rPr lang="de-DE" sz="2400" dirty="0" smtClean="0">
                          <a:solidFill>
                            <a:srgbClr val="01951A"/>
                          </a:solidFill>
                          <a:latin typeface="Adobe Arabic" pitchFamily="18" charset="-78"/>
                          <a:cs typeface="Adobe Arabic" pitchFamily="18" charset="-78"/>
                        </a:rPr>
                        <a:t>         -&gt;</a:t>
                      </a:r>
                      <a:r>
                        <a:rPr lang="de-DE" sz="2400" baseline="0" dirty="0" smtClean="0">
                          <a:solidFill>
                            <a:srgbClr val="01951A"/>
                          </a:solidFill>
                          <a:latin typeface="Adobe Arabic" pitchFamily="18" charset="-78"/>
                          <a:cs typeface="Adobe Arabic" pitchFamily="18" charset="-78"/>
                        </a:rPr>
                        <a:t> erlaubt integriertes System</a:t>
                      </a:r>
                      <a:endParaRPr lang="de-DE" sz="2400" dirty="0">
                        <a:solidFill>
                          <a:srgbClr val="01951A"/>
                        </a:solidFill>
                        <a:latin typeface="Adobe Arabic" pitchFamily="18" charset="-78"/>
                        <a:cs typeface="Adobe Arabic" pitchFamily="18" charset="-78"/>
                      </a:endParaRPr>
                    </a:p>
                  </a:txBody>
                  <a:tcPr/>
                </a:tc>
                <a:tc>
                  <a:txBody>
                    <a:bodyPr/>
                    <a:lstStyle/>
                    <a:p>
                      <a:r>
                        <a:rPr lang="de-DE" sz="2400" dirty="0" smtClean="0">
                          <a:solidFill>
                            <a:srgbClr val="01951A"/>
                          </a:solidFill>
                          <a:latin typeface="Adobe Arabic" pitchFamily="18" charset="-78"/>
                          <a:cs typeface="Adobe Arabic" pitchFamily="18" charset="-78"/>
                        </a:rPr>
                        <a:t>Gut erforscht</a:t>
                      </a:r>
                      <a:r>
                        <a:rPr lang="de-DE" sz="2400" baseline="0" dirty="0" smtClean="0">
                          <a:solidFill>
                            <a:srgbClr val="01951A"/>
                          </a:solidFill>
                          <a:latin typeface="Adobe Arabic" pitchFamily="18" charset="-78"/>
                          <a:cs typeface="Adobe Arabic" pitchFamily="18" charset="-78"/>
                        </a:rPr>
                        <a:t> und erprobt </a:t>
                      </a:r>
                      <a:br>
                        <a:rPr lang="de-DE" sz="2400" baseline="0" dirty="0" smtClean="0">
                          <a:solidFill>
                            <a:srgbClr val="01951A"/>
                          </a:solidFill>
                          <a:latin typeface="Adobe Arabic" pitchFamily="18" charset="-78"/>
                          <a:cs typeface="Adobe Arabic" pitchFamily="18" charset="-78"/>
                        </a:rPr>
                      </a:br>
                      <a:r>
                        <a:rPr lang="de-DE" sz="2400" baseline="0" dirty="0" smtClean="0">
                          <a:solidFill>
                            <a:srgbClr val="01951A"/>
                          </a:solidFill>
                          <a:latin typeface="Adobe Arabic" pitchFamily="18" charset="-78"/>
                          <a:cs typeface="Adobe Arabic" pitchFamily="18" charset="-78"/>
                        </a:rPr>
                        <a:t>(insbes. Skalierung Labor -&gt; Industrieanlage)</a:t>
                      </a:r>
                      <a:endParaRPr lang="de-DE" sz="2400" dirty="0">
                        <a:solidFill>
                          <a:srgbClr val="01951A"/>
                        </a:solidFill>
                        <a:latin typeface="Adobe Arabic" pitchFamily="18" charset="-78"/>
                        <a:cs typeface="Adobe Arabic" pitchFamily="18" charset="-78"/>
                      </a:endParaRPr>
                    </a:p>
                  </a:txBody>
                  <a:tcPr/>
                </a:tc>
              </a:tr>
              <a:tr h="370840">
                <a:tc>
                  <a:txBody>
                    <a:bodyPr/>
                    <a:lstStyle/>
                    <a:p>
                      <a:r>
                        <a:rPr lang="de-DE" sz="2400" dirty="0" smtClean="0">
                          <a:solidFill>
                            <a:srgbClr val="01951A"/>
                          </a:solidFill>
                          <a:latin typeface="Adobe Arabic" pitchFamily="18" charset="-78"/>
                          <a:cs typeface="Adobe Arabic" pitchFamily="18" charset="-78"/>
                        </a:rPr>
                        <a:t>Gute </a:t>
                      </a:r>
                      <a:r>
                        <a:rPr lang="de-DE" sz="2400" dirty="0" err="1" smtClean="0">
                          <a:solidFill>
                            <a:srgbClr val="01951A"/>
                          </a:solidFill>
                          <a:latin typeface="Adobe Arabic" pitchFamily="18" charset="-78"/>
                          <a:cs typeface="Adobe Arabic" pitchFamily="18" charset="-78"/>
                        </a:rPr>
                        <a:t>radiolytische</a:t>
                      </a:r>
                      <a:r>
                        <a:rPr lang="de-DE" sz="2400" dirty="0" smtClean="0">
                          <a:solidFill>
                            <a:srgbClr val="01951A"/>
                          </a:solidFill>
                          <a:latin typeface="Adobe Arabic" pitchFamily="18" charset="-78"/>
                          <a:cs typeface="Adobe Arabic" pitchFamily="18" charset="-78"/>
                        </a:rPr>
                        <a:t> Stabilität</a:t>
                      </a:r>
                      <a:endParaRPr lang="de-DE" sz="2400" dirty="0">
                        <a:solidFill>
                          <a:srgbClr val="01951A"/>
                        </a:solidFill>
                        <a:latin typeface="Adobe Arabic" pitchFamily="18" charset="-78"/>
                        <a:cs typeface="Adobe Arabic" pitchFamily="18" charset="-78"/>
                      </a:endParaRPr>
                    </a:p>
                  </a:txBody>
                  <a:tcPr/>
                </a:tc>
                <a:tc>
                  <a:txBody>
                    <a:bodyPr/>
                    <a:lstStyle/>
                    <a:p>
                      <a:endParaRPr lang="de-DE" sz="2400" dirty="0">
                        <a:solidFill>
                          <a:srgbClr val="01951A"/>
                        </a:solidFill>
                        <a:latin typeface="Adobe Arabic" pitchFamily="18" charset="-78"/>
                        <a:cs typeface="Adobe Arabic" pitchFamily="18" charset="-78"/>
                      </a:endParaRPr>
                    </a:p>
                  </a:txBody>
                  <a:tcPr/>
                </a:tc>
              </a:tr>
              <a:tr h="370840">
                <a:tc>
                  <a:txBody>
                    <a:bodyPr/>
                    <a:lstStyle/>
                    <a:p>
                      <a:r>
                        <a:rPr lang="de-DE" sz="2400" dirty="0" smtClean="0">
                          <a:solidFill>
                            <a:srgbClr val="FF0000"/>
                          </a:solidFill>
                          <a:latin typeface="Adobe Arabic" pitchFamily="18" charset="-78"/>
                          <a:cs typeface="Adobe Arabic" pitchFamily="18" charset="-78"/>
                        </a:rPr>
                        <a:t>Hohe Temperaturen (500°C-900°C)</a:t>
                      </a:r>
                    </a:p>
                    <a:p>
                      <a:r>
                        <a:rPr lang="de-DE" sz="2400" dirty="0" smtClean="0">
                          <a:solidFill>
                            <a:srgbClr val="00B050"/>
                          </a:solidFill>
                          <a:latin typeface="Adobe Arabic" pitchFamily="18" charset="-78"/>
                          <a:cs typeface="Adobe Arabic" pitchFamily="18" charset="-78"/>
                        </a:rPr>
                        <a:t>        </a:t>
                      </a:r>
                      <a:r>
                        <a:rPr lang="de-DE" sz="2400" dirty="0" smtClean="0">
                          <a:solidFill>
                            <a:srgbClr val="FF0000"/>
                          </a:solidFill>
                          <a:latin typeface="Adobe Arabic" pitchFamily="18" charset="-78"/>
                          <a:cs typeface="Adobe Arabic" pitchFamily="18" charset="-78"/>
                        </a:rPr>
                        <a:t>-&gt; Korrosion</a:t>
                      </a:r>
                      <a:endParaRPr lang="de-DE" sz="2400" dirty="0">
                        <a:solidFill>
                          <a:srgbClr val="FF0000"/>
                        </a:solidFill>
                        <a:latin typeface="Adobe Arabic" pitchFamily="18" charset="-78"/>
                        <a:cs typeface="Adobe Arabic" pitchFamily="18" charset="-7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2400" dirty="0" smtClean="0">
                          <a:solidFill>
                            <a:srgbClr val="FF0000"/>
                          </a:solidFill>
                          <a:latin typeface="Adobe Arabic" pitchFamily="18" charset="-78"/>
                          <a:cs typeface="Adobe Arabic" pitchFamily="18" charset="-78"/>
                        </a:rPr>
                        <a:t>Limitierte Löslichkeit einiger Substanzen</a:t>
                      </a:r>
                    </a:p>
                  </a:txBody>
                  <a:tcPr/>
                </a:tc>
              </a:tr>
              <a:tr h="370840">
                <a:tc>
                  <a:txBody>
                    <a:bodyPr/>
                    <a:lstStyle/>
                    <a:p>
                      <a:endParaRPr lang="de-DE" sz="2400" dirty="0">
                        <a:latin typeface="Adobe Arabic" pitchFamily="18" charset="-78"/>
                        <a:cs typeface="Adobe Arabic" pitchFamily="18" charset="-78"/>
                      </a:endParaRPr>
                    </a:p>
                  </a:txBody>
                  <a:tcPr/>
                </a:tc>
                <a:tc>
                  <a:txBody>
                    <a:bodyPr/>
                    <a:lstStyle/>
                    <a:p>
                      <a:endParaRPr lang="de-DE" sz="2400" dirty="0">
                        <a:latin typeface="Adobe Arabic" pitchFamily="18" charset="-78"/>
                        <a:cs typeface="Adobe Arabic" pitchFamily="18" charset="-78"/>
                      </a:endParaRPr>
                    </a:p>
                  </a:txBody>
                  <a:tcPr/>
                </a:tc>
              </a:tr>
            </a:tbl>
          </a:graphicData>
        </a:graphic>
      </p:graphicFrame>
      <p:sp>
        <p:nvSpPr>
          <p:cNvPr id="9" name="Rechteck 8"/>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2. Partitionierung &amp; Transmutation</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Kritische Reaktoren mit festem Brennstoff</a:t>
            </a:r>
            <a:endParaRPr lang="de-DE" dirty="0"/>
          </a:p>
        </p:txBody>
      </p:sp>
      <p:sp>
        <p:nvSpPr>
          <p:cNvPr id="3" name="Inhaltsplatzhalter 2"/>
          <p:cNvSpPr>
            <a:spLocks noGrp="1"/>
          </p:cNvSpPr>
          <p:nvPr>
            <p:ph idx="1"/>
          </p:nvPr>
        </p:nvSpPr>
        <p:spPr/>
        <p:txBody>
          <a:bodyPr>
            <a:normAutofit/>
          </a:bodyPr>
          <a:lstStyle/>
          <a:p>
            <a:r>
              <a:rPr lang="de-DE" dirty="0" smtClean="0"/>
              <a:t>Transmutationsvermögen erwiesen durch PHÉNIX-Reaktor</a:t>
            </a:r>
          </a:p>
          <a:p>
            <a:r>
              <a:rPr lang="de-DE" dirty="0" smtClean="0"/>
              <a:t>Forschungs-Reaktoren 		Industrielle Reaktoren</a:t>
            </a:r>
          </a:p>
          <a:p>
            <a:pPr marL="180000" algn="ctr">
              <a:lnSpc>
                <a:spcPts val="1700"/>
              </a:lnSpc>
              <a:spcBef>
                <a:spcPts val="0"/>
              </a:spcBef>
              <a:buNone/>
            </a:pPr>
            <a:r>
              <a:rPr lang="de-DE" dirty="0" smtClean="0"/>
              <a:t>mit schnellem Neutronenspektrum in Betrieb:</a:t>
            </a:r>
          </a:p>
          <a:p>
            <a:pPr lvl="1"/>
            <a:r>
              <a:rPr lang="de-DE" dirty="0" smtClean="0"/>
              <a:t>JOYO (Japan)</a:t>
            </a:r>
          </a:p>
          <a:p>
            <a:pPr lvl="1"/>
            <a:r>
              <a:rPr lang="de-DE" dirty="0" smtClean="0"/>
              <a:t>FBTR (Indien)</a:t>
            </a:r>
          </a:p>
          <a:p>
            <a:pPr lvl="1"/>
            <a:r>
              <a:rPr lang="de-DE" dirty="0" smtClean="0"/>
              <a:t>CEFR (China)</a:t>
            </a:r>
          </a:p>
          <a:p>
            <a:r>
              <a:rPr lang="de-DE" dirty="0" smtClean="0"/>
              <a:t>In Bau oder Entwicklung: BN-1200, JSFR, </a:t>
            </a:r>
            <a:r>
              <a:rPr lang="de-DE" u="sng" dirty="0" smtClean="0"/>
              <a:t>ASTRID</a:t>
            </a:r>
          </a:p>
          <a:p>
            <a:r>
              <a:rPr lang="de-DE" dirty="0" smtClean="0"/>
              <a:t>Vom Typ Generation IV, Transmutation mit dem Ziel </a:t>
            </a:r>
            <a:br>
              <a:rPr lang="de-DE" dirty="0" smtClean="0"/>
            </a:br>
            <a:r>
              <a:rPr lang="de-DE" i="1" dirty="0" smtClean="0"/>
              <a:t>geschlossener Brennstoffkreislauf </a:t>
            </a:r>
            <a:r>
              <a:rPr lang="de-DE" dirty="0" smtClean="0"/>
              <a:t> („</a:t>
            </a:r>
            <a:r>
              <a:rPr lang="de-DE" i="1" dirty="0" err="1" smtClean="0"/>
              <a:t>Isobreeding</a:t>
            </a:r>
            <a:r>
              <a:rPr lang="de-DE" i="1" dirty="0" smtClean="0"/>
              <a:t>“</a:t>
            </a:r>
            <a:r>
              <a:rPr lang="de-DE" dirty="0" smtClean="0"/>
              <a:t>)</a:t>
            </a:r>
            <a:endParaRPr lang="de-DE" dirty="0"/>
          </a:p>
        </p:txBody>
      </p:sp>
      <p:sp>
        <p:nvSpPr>
          <p:cNvPr id="4" name="Datumsplatzhalter 3"/>
          <p:cNvSpPr>
            <a:spLocks noGrp="1"/>
          </p:cNvSpPr>
          <p:nvPr>
            <p:ph type="dt" sz="half" idx="10"/>
          </p:nvPr>
        </p:nvSpPr>
        <p:spPr/>
        <p:txBody>
          <a:bodyPr/>
          <a:lstStyle/>
          <a:p>
            <a:r>
              <a:rPr lang="de-DE" smtClean="0"/>
              <a:t>27.01.2017</a:t>
            </a:r>
            <a:endParaRPr lang="de-DE" dirty="0"/>
          </a:p>
        </p:txBody>
      </p:sp>
      <p:sp>
        <p:nvSpPr>
          <p:cNvPr id="5" name="Fußzeilenplatzhalter 4"/>
          <p:cNvSpPr>
            <a:spLocks noGrp="1"/>
          </p:cNvSpPr>
          <p:nvPr>
            <p:ph type="ftr" sz="quarter" idx="11"/>
          </p:nvPr>
        </p:nvSpPr>
        <p:spPr/>
        <p:txBody>
          <a:bodyPr/>
          <a:lstStyle/>
          <a:p>
            <a:r>
              <a:rPr lang="de-DE" smtClean="0"/>
              <a:t>Transmutation – Matthias Jaeger</a:t>
            </a:r>
            <a:endParaRPr lang="de-DE" dirty="0"/>
          </a:p>
        </p:txBody>
      </p:sp>
      <p:sp>
        <p:nvSpPr>
          <p:cNvPr id="6" name="Foliennummernplatzhalter 5"/>
          <p:cNvSpPr>
            <a:spLocks noGrp="1"/>
          </p:cNvSpPr>
          <p:nvPr>
            <p:ph type="sldNum" sz="quarter" idx="12"/>
          </p:nvPr>
        </p:nvSpPr>
        <p:spPr/>
        <p:txBody>
          <a:bodyPr/>
          <a:lstStyle/>
          <a:p>
            <a:fld id="{1A73E011-4CD9-4D05-A24A-32BCD9CDCEE7}" type="slidenum">
              <a:rPr lang="de-DE" smtClean="0"/>
              <a:pPr/>
              <a:t>15</a:t>
            </a:fld>
            <a:endParaRPr lang="de-DE" dirty="0"/>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
        <p:nvSpPr>
          <p:cNvPr id="12" name="Textplatzhalter 11"/>
          <p:cNvSpPr>
            <a:spLocks noGrp="1"/>
          </p:cNvSpPr>
          <p:nvPr>
            <p:ph type="body" sz="quarter" idx="13"/>
          </p:nvPr>
        </p:nvSpPr>
        <p:spPr/>
        <p:txBody>
          <a:bodyPr/>
          <a:lstStyle/>
          <a:p>
            <a:endParaRPr lang="de-DE"/>
          </a:p>
        </p:txBody>
      </p:sp>
      <p:sp>
        <p:nvSpPr>
          <p:cNvPr id="14" name="Textfeld 13"/>
          <p:cNvSpPr txBox="1"/>
          <p:nvPr/>
        </p:nvSpPr>
        <p:spPr>
          <a:xfrm>
            <a:off x="5076056" y="3212976"/>
            <a:ext cx="3168352" cy="1200329"/>
          </a:xfrm>
          <a:prstGeom prst="rect">
            <a:avLst/>
          </a:prstGeom>
          <a:noFill/>
        </p:spPr>
        <p:txBody>
          <a:bodyPr wrap="square" rtlCol="0">
            <a:spAutoFit/>
          </a:bodyPr>
          <a:lstStyle/>
          <a:p>
            <a:pPr>
              <a:buFont typeface="Courier New" pitchFamily="49" charset="0"/>
              <a:buChar char="o"/>
            </a:pPr>
            <a:r>
              <a:rPr lang="de-DE" sz="2400" dirty="0" smtClean="0">
                <a:latin typeface="Adobe Arabic" pitchFamily="18" charset="-78"/>
                <a:cs typeface="Adobe Arabic" pitchFamily="18" charset="-78"/>
              </a:rPr>
              <a:t>  BN-600 (Russland)</a:t>
            </a:r>
          </a:p>
          <a:p>
            <a:pPr>
              <a:buFont typeface="Courier New" pitchFamily="49" charset="0"/>
              <a:buChar char="o"/>
            </a:pPr>
            <a:r>
              <a:rPr lang="de-DE" sz="2400" dirty="0" smtClean="0">
                <a:latin typeface="Adobe Arabic" pitchFamily="18" charset="-78"/>
                <a:cs typeface="Adobe Arabic" pitchFamily="18" charset="-78"/>
              </a:rPr>
              <a:t>  BN-800 (Russland)</a:t>
            </a:r>
          </a:p>
          <a:p>
            <a:pPr>
              <a:buFont typeface="Courier New" pitchFamily="49" charset="0"/>
              <a:buChar char="o"/>
            </a:pPr>
            <a:r>
              <a:rPr lang="de-DE" sz="2400" dirty="0" smtClean="0">
                <a:latin typeface="Adobe Arabic" pitchFamily="18" charset="-78"/>
                <a:cs typeface="Adobe Arabic" pitchFamily="18" charset="-78"/>
              </a:rPr>
              <a:t>  MONJU (Japan)</a:t>
            </a:r>
            <a:endParaRPr lang="de-DE" sz="2400" dirty="0">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16</a:t>
            </a:fld>
            <a:endParaRPr lang="de-DE" dirty="0"/>
          </a:p>
        </p:txBody>
      </p:sp>
      <p:sp>
        <p:nvSpPr>
          <p:cNvPr id="6" name="Textplatzhalter 5"/>
          <p:cNvSpPr>
            <a:spLocks noGrp="1"/>
          </p:cNvSpPr>
          <p:nvPr>
            <p:ph type="body" sz="quarter" idx="13"/>
          </p:nvPr>
        </p:nvSpPr>
        <p:spPr>
          <a:xfrm>
            <a:off x="6028003" y="4659840"/>
            <a:ext cx="2288091" cy="424626"/>
          </a:xfrm>
        </p:spPr>
        <p:txBody>
          <a:bodyPr/>
          <a:lstStyle/>
          <a:p>
            <a:endParaRPr lang="de-DE"/>
          </a:p>
        </p:txBody>
      </p:sp>
      <p:sp>
        <p:nvSpPr>
          <p:cNvPr id="7" name="Rechteck 6"/>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pic>
        <p:nvPicPr>
          <p:cNvPr id="9" name="Grafik 8" descr="IMG_0002.jpg"/>
          <p:cNvPicPr>
            <a:picLocks noChangeAspect="1"/>
          </p:cNvPicPr>
          <p:nvPr/>
        </p:nvPicPr>
        <p:blipFill>
          <a:blip r:embed="rId3" cstate="print"/>
          <a:stretch>
            <a:fillRect/>
          </a:stretch>
        </p:blipFill>
        <p:spPr>
          <a:xfrm>
            <a:off x="1363928" y="1916832"/>
            <a:ext cx="6756736" cy="3250304"/>
          </a:xfrm>
          <a:prstGeom prst="rect">
            <a:avLst/>
          </a:prstGeom>
        </p:spPr>
      </p:pic>
      <p:sp>
        <p:nvSpPr>
          <p:cNvPr id="10" name="Textfeld 9"/>
          <p:cNvSpPr txBox="1"/>
          <p:nvPr/>
        </p:nvSpPr>
        <p:spPr>
          <a:xfrm>
            <a:off x="1403648" y="5301208"/>
            <a:ext cx="6768752" cy="584775"/>
          </a:xfrm>
          <a:prstGeom prst="rect">
            <a:avLst/>
          </a:prstGeom>
          <a:noFill/>
        </p:spPr>
        <p:txBody>
          <a:bodyPr wrap="square" rtlCol="0">
            <a:spAutoFit/>
          </a:bodyPr>
          <a:lstStyle/>
          <a:p>
            <a:r>
              <a:rPr lang="de-DE" sz="1600" i="1" dirty="0" smtClean="0">
                <a:latin typeface="Adobe Arabic" pitchFamily="18" charset="-78"/>
                <a:cs typeface="Adobe Arabic" pitchFamily="18" charset="-78"/>
              </a:rPr>
              <a:t>Vergleich Druckwasserreaktor und schneller,  Natrium-gekühlter Reaktor</a:t>
            </a:r>
            <a:r>
              <a:rPr lang="de-DE" sz="1600" dirty="0" smtClean="0">
                <a:latin typeface="Adobe Arabic" pitchFamily="18" charset="-78"/>
                <a:cs typeface="Adobe Arabic" pitchFamily="18" charset="-78"/>
              </a:rPr>
              <a:t>, [1]</a:t>
            </a:r>
          </a:p>
          <a:p>
            <a:endParaRPr lang="de-DE" sz="1600" dirty="0">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57200" y="980728"/>
            <a:ext cx="8229600" cy="5472608"/>
          </a:xfrm>
        </p:spPr>
        <p:txBody>
          <a:bodyPr>
            <a:normAutofit fontScale="92500"/>
          </a:bodyPr>
          <a:lstStyle/>
          <a:p>
            <a:r>
              <a:rPr lang="de-DE" dirty="0" smtClean="0"/>
              <a:t>Zwei denkbare Designs des Kerns:</a:t>
            </a:r>
          </a:p>
          <a:p>
            <a:pPr lvl="1"/>
            <a:r>
              <a:rPr lang="de-DE" dirty="0" smtClean="0"/>
              <a:t>Homogen: </a:t>
            </a:r>
            <a:r>
              <a:rPr lang="de-DE" dirty="0" err="1" smtClean="0"/>
              <a:t>Uranoxid</a:t>
            </a:r>
            <a:r>
              <a:rPr lang="de-DE" dirty="0" smtClean="0"/>
              <a:t>, Plutoniumoxid und (2,5 – 5,0)</a:t>
            </a:r>
            <a:r>
              <a:rPr lang="de-DE" dirty="0" err="1" smtClean="0"/>
              <a:t>wt</a:t>
            </a:r>
            <a:r>
              <a:rPr lang="de-DE" dirty="0" smtClean="0"/>
              <a:t>% mA</a:t>
            </a:r>
            <a:br>
              <a:rPr lang="de-DE" dirty="0" smtClean="0"/>
            </a:br>
            <a:r>
              <a:rPr lang="de-DE" dirty="0" smtClean="0">
                <a:solidFill>
                  <a:srgbClr val="FF0000"/>
                </a:solidFill>
              </a:rPr>
              <a:t>Aus Sicherheitsgründen mA Anteil begrenzt</a:t>
            </a:r>
          </a:p>
          <a:p>
            <a:pPr lvl="1"/>
            <a:r>
              <a:rPr lang="de-DE" dirty="0" smtClean="0"/>
              <a:t>Heterogen: sehr hohe mA-Beladung in speziellen Targets (Stäben) am Rand des Reaktorkerns oder in lokalen Inseln, Rest als MOX</a:t>
            </a:r>
            <a:br>
              <a:rPr lang="de-DE" dirty="0" smtClean="0"/>
            </a:br>
            <a:r>
              <a:rPr lang="de-DE" dirty="0" smtClean="0">
                <a:solidFill>
                  <a:srgbClr val="01951A"/>
                </a:solidFill>
              </a:rPr>
              <a:t>Dadurch höhere Transmutationsraten</a:t>
            </a:r>
            <a:br>
              <a:rPr lang="de-DE" dirty="0" smtClean="0">
                <a:solidFill>
                  <a:srgbClr val="01951A"/>
                </a:solidFill>
              </a:rPr>
            </a:br>
            <a:r>
              <a:rPr lang="de-DE" dirty="0" smtClean="0">
                <a:solidFill>
                  <a:srgbClr val="01951A"/>
                </a:solidFill>
              </a:rPr>
              <a:t>Trennung von Transmutations- &amp; normalem MOX Brennstoffkreislauf</a:t>
            </a:r>
            <a:r>
              <a:rPr lang="de-DE" dirty="0" smtClean="0">
                <a:solidFill>
                  <a:srgbClr val="52C000"/>
                </a:solidFill>
              </a:rPr>
              <a:t/>
            </a:r>
            <a:br>
              <a:rPr lang="de-DE" dirty="0" smtClean="0">
                <a:solidFill>
                  <a:srgbClr val="52C000"/>
                </a:solidFill>
              </a:rPr>
            </a:br>
            <a:r>
              <a:rPr lang="de-DE" dirty="0" smtClean="0">
                <a:solidFill>
                  <a:srgbClr val="FF0000"/>
                </a:solidFill>
              </a:rPr>
              <a:t>Viel R&amp;D nötig, um dem Design gerecht zu werden</a:t>
            </a:r>
          </a:p>
          <a:p>
            <a:r>
              <a:rPr lang="de-DE" dirty="0" smtClean="0"/>
              <a:t>Vor- / Nachteile des Reaktorkonzepts</a:t>
            </a:r>
          </a:p>
          <a:p>
            <a:pPr lvl="1"/>
            <a:r>
              <a:rPr lang="de-DE" dirty="0" smtClean="0">
                <a:solidFill>
                  <a:srgbClr val="01951A"/>
                </a:solidFill>
              </a:rPr>
              <a:t>Effiziente Verbindung von Energieproduktion bei gleichzeitiger Möglichkeit zur Transmutation</a:t>
            </a:r>
          </a:p>
          <a:p>
            <a:pPr lvl="1"/>
            <a:r>
              <a:rPr lang="de-DE" dirty="0" smtClean="0">
                <a:solidFill>
                  <a:srgbClr val="01951A"/>
                </a:solidFill>
              </a:rPr>
              <a:t>Erfahrung durch 400 Jahre akkumulierte Reaktorlaufzeit</a:t>
            </a:r>
          </a:p>
          <a:p>
            <a:pPr lvl="1"/>
            <a:r>
              <a:rPr lang="de-DE" dirty="0" smtClean="0">
                <a:solidFill>
                  <a:srgbClr val="FF0000"/>
                </a:solidFill>
              </a:rPr>
              <a:t>Produktion von festem Brennstoff problematisch – prozessbedingt Transuran-Verluste</a:t>
            </a:r>
          </a:p>
          <a:p>
            <a:pPr lvl="1"/>
            <a:r>
              <a:rPr lang="de-DE" dirty="0" smtClean="0">
                <a:solidFill>
                  <a:srgbClr val="FF0000"/>
                </a:solidFill>
              </a:rPr>
              <a:t>Geringe Anteile mA begrenzen </a:t>
            </a:r>
            <a:r>
              <a:rPr lang="de-DE" dirty="0" err="1" smtClean="0">
                <a:solidFill>
                  <a:srgbClr val="FF0000"/>
                </a:solidFill>
              </a:rPr>
              <a:t>Durchsatzmenge</a:t>
            </a:r>
            <a:r>
              <a:rPr lang="de-DE" dirty="0" smtClean="0">
                <a:solidFill>
                  <a:srgbClr val="FF0000"/>
                </a:solidFill>
              </a:rPr>
              <a:t> bzgl. Transmutation</a:t>
            </a:r>
            <a:endParaRPr lang="de-DE" dirty="0">
              <a:solidFill>
                <a:srgbClr val="FF0000"/>
              </a:solidFill>
            </a:endParaRPr>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17</a:t>
            </a:fld>
            <a:endParaRPr lang="de-DE" dirty="0"/>
          </a:p>
        </p:txBody>
      </p:sp>
      <p:sp>
        <p:nvSpPr>
          <p:cNvPr id="6" name="Textplatzhalter 5"/>
          <p:cNvSpPr>
            <a:spLocks noGrp="1"/>
          </p:cNvSpPr>
          <p:nvPr>
            <p:ph type="body" sz="quarter" idx="13"/>
          </p:nvPr>
        </p:nvSpPr>
        <p:spPr>
          <a:xfrm>
            <a:off x="8316416" y="2564904"/>
            <a:ext cx="1944687" cy="358775"/>
          </a:xfrm>
        </p:spPr>
        <p:txBody>
          <a:bodyPr/>
          <a:lstStyle/>
          <a:p>
            <a:r>
              <a:rPr lang="de-DE" dirty="0" smtClean="0"/>
              <a:t>[4]</a:t>
            </a:r>
            <a:endParaRPr lang="de-DE" dirty="0"/>
          </a:p>
        </p:txBody>
      </p:sp>
      <p:sp>
        <p:nvSpPr>
          <p:cNvPr id="7" name="Rechteck 6"/>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Unterkritische Reaktoren mit  festem Brennstoff</a:t>
            </a:r>
            <a:endParaRPr lang="de-DE" dirty="0"/>
          </a:p>
        </p:txBody>
      </p:sp>
      <p:sp>
        <p:nvSpPr>
          <p:cNvPr id="3" name="Inhaltsplatzhalter 2"/>
          <p:cNvSpPr>
            <a:spLocks noGrp="1"/>
          </p:cNvSpPr>
          <p:nvPr>
            <p:ph idx="1"/>
          </p:nvPr>
        </p:nvSpPr>
        <p:spPr>
          <a:xfrm>
            <a:off x="457200" y="1844824"/>
            <a:ext cx="8229600" cy="4536504"/>
          </a:xfrm>
        </p:spPr>
        <p:txBody>
          <a:bodyPr>
            <a:normAutofit/>
          </a:bodyPr>
          <a:lstStyle/>
          <a:p>
            <a:r>
              <a:rPr lang="de-DE" dirty="0" smtClean="0"/>
              <a:t>Unterkritischer ( k ~ 0,95-0,98) Reaktor nur durch extern zugeführte Neutronen betreibbar</a:t>
            </a:r>
          </a:p>
          <a:p>
            <a:r>
              <a:rPr lang="de-DE" dirty="0" smtClean="0"/>
              <a:t>Neutronen durch </a:t>
            </a:r>
            <a:r>
              <a:rPr lang="de-DE" dirty="0" err="1" smtClean="0"/>
              <a:t>Spallation</a:t>
            </a:r>
            <a:r>
              <a:rPr lang="de-DE" dirty="0" smtClean="0"/>
              <a:t> eines Targets</a:t>
            </a:r>
          </a:p>
          <a:p>
            <a:r>
              <a:rPr lang="de-DE" dirty="0" err="1" smtClean="0"/>
              <a:t>Accelerator</a:t>
            </a:r>
            <a:r>
              <a:rPr lang="de-DE" dirty="0" smtClean="0"/>
              <a:t> </a:t>
            </a:r>
            <a:r>
              <a:rPr lang="de-DE" dirty="0" err="1" smtClean="0"/>
              <a:t>Driven</a:t>
            </a:r>
            <a:r>
              <a:rPr lang="de-DE" dirty="0" smtClean="0"/>
              <a:t> System (ADS) – Protonenbeschleuniger</a:t>
            </a:r>
          </a:p>
        </p:txBody>
      </p:sp>
      <p:sp>
        <p:nvSpPr>
          <p:cNvPr id="4" name="Datumsplatzhalter 3"/>
          <p:cNvSpPr>
            <a:spLocks noGrp="1"/>
          </p:cNvSpPr>
          <p:nvPr>
            <p:ph type="dt" sz="half" idx="10"/>
          </p:nvPr>
        </p:nvSpPr>
        <p:spPr/>
        <p:txBody>
          <a:bodyPr/>
          <a:lstStyle/>
          <a:p>
            <a:r>
              <a:rPr lang="de-DE" smtClean="0"/>
              <a:t>27.01.2017</a:t>
            </a:r>
            <a:endParaRPr lang="de-DE" dirty="0"/>
          </a:p>
        </p:txBody>
      </p:sp>
      <p:sp>
        <p:nvSpPr>
          <p:cNvPr id="5" name="Fußzeilenplatzhalter 4"/>
          <p:cNvSpPr>
            <a:spLocks noGrp="1"/>
          </p:cNvSpPr>
          <p:nvPr>
            <p:ph type="ftr" sz="quarter" idx="11"/>
          </p:nvPr>
        </p:nvSpPr>
        <p:spPr/>
        <p:txBody>
          <a:bodyPr/>
          <a:lstStyle/>
          <a:p>
            <a:r>
              <a:rPr lang="de-DE" smtClean="0"/>
              <a:t>Transmutation – Matthias Jaeger</a:t>
            </a:r>
            <a:endParaRPr lang="de-DE" dirty="0"/>
          </a:p>
        </p:txBody>
      </p:sp>
      <p:sp>
        <p:nvSpPr>
          <p:cNvPr id="6" name="Foliennummernplatzhalter 5"/>
          <p:cNvSpPr>
            <a:spLocks noGrp="1"/>
          </p:cNvSpPr>
          <p:nvPr>
            <p:ph type="sldNum" sz="quarter" idx="12"/>
          </p:nvPr>
        </p:nvSpPr>
        <p:spPr/>
        <p:txBody>
          <a:bodyPr/>
          <a:lstStyle/>
          <a:p>
            <a:fld id="{1A73E011-4CD9-4D05-A24A-32BCD9CDCEE7}" type="slidenum">
              <a:rPr lang="de-DE" smtClean="0"/>
              <a:pPr/>
              <a:t>18</a:t>
            </a:fld>
            <a:endParaRPr lang="de-DE" dirty="0"/>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
        <p:nvSpPr>
          <p:cNvPr id="11" name="Textplatzhalter 10"/>
          <p:cNvSpPr>
            <a:spLocks noGrp="1"/>
          </p:cNvSpPr>
          <p:nvPr>
            <p:ph type="body" sz="quarter" idx="13"/>
          </p:nvPr>
        </p:nvSpPr>
        <p:spPr/>
        <p:txBody>
          <a:bodyPr/>
          <a:lstStyle/>
          <a:p>
            <a:endParaRPr lang="de-DE"/>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19</a:t>
            </a:fld>
            <a:endParaRPr lang="de-DE" dirty="0"/>
          </a:p>
        </p:txBody>
      </p:sp>
      <p:sp>
        <p:nvSpPr>
          <p:cNvPr id="6" name="Textplatzhalter 5"/>
          <p:cNvSpPr>
            <a:spLocks noGrp="1"/>
          </p:cNvSpPr>
          <p:nvPr>
            <p:ph type="body" sz="quarter" idx="13"/>
          </p:nvPr>
        </p:nvSpPr>
        <p:spPr>
          <a:xfrm>
            <a:off x="4211960" y="6021288"/>
            <a:ext cx="4320480" cy="358775"/>
          </a:xfrm>
        </p:spPr>
        <p:txBody>
          <a:bodyPr>
            <a:normAutofit/>
          </a:bodyPr>
          <a:lstStyle/>
          <a:p>
            <a:r>
              <a:rPr lang="de-DE" i="1" dirty="0" smtClean="0"/>
              <a:t> Prozessfluss des </a:t>
            </a:r>
            <a:r>
              <a:rPr lang="de-DE" i="1" dirty="0" err="1" smtClean="0"/>
              <a:t>Rubbiatrons</a:t>
            </a:r>
            <a:r>
              <a:rPr lang="de-DE" i="1" dirty="0" smtClean="0"/>
              <a:t> / </a:t>
            </a:r>
            <a:r>
              <a:rPr lang="de-DE" i="1" dirty="0" err="1" smtClean="0"/>
              <a:t>Energy</a:t>
            </a:r>
            <a:r>
              <a:rPr lang="de-DE" i="1" dirty="0" smtClean="0"/>
              <a:t> </a:t>
            </a:r>
            <a:r>
              <a:rPr lang="de-DE" i="1" dirty="0" err="1" smtClean="0"/>
              <a:t>Ampflifiers</a:t>
            </a:r>
            <a:r>
              <a:rPr lang="de-DE" dirty="0" smtClean="0"/>
              <a:t>, nach [8]</a:t>
            </a:r>
            <a:endParaRPr lang="de-DE" dirty="0"/>
          </a:p>
        </p:txBody>
      </p:sp>
      <p:sp>
        <p:nvSpPr>
          <p:cNvPr id="7" name="Rechteck 6"/>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pic>
        <p:nvPicPr>
          <p:cNvPr id="10" name="Grafik 9" descr="16_ADS_Kreis2.png"/>
          <p:cNvPicPr>
            <a:picLocks noChangeAspect="1"/>
          </p:cNvPicPr>
          <p:nvPr/>
        </p:nvPicPr>
        <p:blipFill>
          <a:blip r:embed="rId3" cstate="print"/>
          <a:stretch>
            <a:fillRect/>
          </a:stretch>
        </p:blipFill>
        <p:spPr>
          <a:xfrm>
            <a:off x="1331640" y="1484784"/>
            <a:ext cx="6480722" cy="4353212"/>
          </a:xfrm>
          <a:prstGeom prst="rect">
            <a:avLst/>
          </a:prstGeom>
          <a:ln>
            <a:solidFill>
              <a:srgbClr val="0070C0"/>
            </a:solid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Inhalt</a:t>
            </a:r>
            <a:endParaRPr lang="de-DE" dirty="0"/>
          </a:p>
        </p:txBody>
      </p:sp>
      <p:sp>
        <p:nvSpPr>
          <p:cNvPr id="3" name="Inhaltsplatzhalter 2"/>
          <p:cNvSpPr>
            <a:spLocks noGrp="1"/>
          </p:cNvSpPr>
          <p:nvPr>
            <p:ph idx="1"/>
          </p:nvPr>
        </p:nvSpPr>
        <p:spPr/>
        <p:txBody>
          <a:bodyPr>
            <a:normAutofit/>
          </a:bodyPr>
          <a:lstStyle/>
          <a:p>
            <a:pPr marL="514350" indent="-514350">
              <a:buFont typeface="+mj-lt"/>
              <a:buAutoNum type="arabicPeriod"/>
            </a:pPr>
            <a:r>
              <a:rPr lang="de-DE" dirty="0" smtClean="0"/>
              <a:t>Problemstellung</a:t>
            </a:r>
          </a:p>
          <a:p>
            <a:pPr marL="514350" indent="-514350">
              <a:buFont typeface="+mj-lt"/>
              <a:buAutoNum type="arabicPeriod"/>
            </a:pPr>
            <a:r>
              <a:rPr lang="de-DE" dirty="0" smtClean="0"/>
              <a:t>DG-Verfahren</a:t>
            </a:r>
          </a:p>
          <a:p>
            <a:pPr marL="514350" indent="-514350">
              <a:buFont typeface="+mj-lt"/>
              <a:buAutoNum type="arabicPeriod"/>
            </a:pPr>
            <a:r>
              <a:rPr lang="de-DE" dirty="0" smtClean="0"/>
              <a:t>Erste Ergebnisse</a:t>
            </a:r>
          </a:p>
          <a:p>
            <a:pPr marL="514350" indent="-514350">
              <a:buFont typeface="+mj-lt"/>
              <a:buAutoNum type="arabicPeriod"/>
            </a:pPr>
            <a:r>
              <a:rPr lang="de-DE" dirty="0" smtClean="0"/>
              <a:t>Ausblick</a:t>
            </a:r>
            <a:endParaRPr lang="de-DE" dirty="0"/>
          </a:p>
        </p:txBody>
      </p:sp>
      <p:sp>
        <p:nvSpPr>
          <p:cNvPr id="4" name="Datumsplatzhalter 3"/>
          <p:cNvSpPr>
            <a:spLocks noGrp="1"/>
          </p:cNvSpPr>
          <p:nvPr>
            <p:ph type="dt" sz="half" idx="10"/>
          </p:nvPr>
        </p:nvSpPr>
        <p:spPr/>
        <p:txBody>
          <a:bodyPr/>
          <a:lstStyle/>
          <a:p>
            <a:r>
              <a:rPr lang="de-DE" dirty="0" smtClean="0"/>
              <a:t>27.01.2017</a:t>
            </a:r>
            <a:endParaRPr lang="de-DE" dirty="0"/>
          </a:p>
        </p:txBody>
      </p:sp>
      <p:sp>
        <p:nvSpPr>
          <p:cNvPr id="5" name="Fußzeilenplatzhalter 4"/>
          <p:cNvSpPr>
            <a:spLocks noGrp="1"/>
          </p:cNvSpPr>
          <p:nvPr>
            <p:ph type="ftr" sz="quarter" idx="11"/>
          </p:nvPr>
        </p:nvSpPr>
        <p:spPr/>
        <p:txBody>
          <a:bodyPr/>
          <a:lstStyle/>
          <a:p>
            <a:r>
              <a:rPr lang="de-DE" dirty="0" smtClean="0"/>
              <a:t>Transmutation – Matthias Jaeger</a:t>
            </a:r>
            <a:endParaRPr lang="de-DE" dirty="0"/>
          </a:p>
        </p:txBody>
      </p:sp>
      <p:sp>
        <p:nvSpPr>
          <p:cNvPr id="6" name="Foliennummernplatzhalter 5"/>
          <p:cNvSpPr>
            <a:spLocks noGrp="1"/>
          </p:cNvSpPr>
          <p:nvPr>
            <p:ph type="sldNum" sz="quarter" idx="12"/>
          </p:nvPr>
        </p:nvSpPr>
        <p:spPr/>
        <p:txBody>
          <a:bodyPr/>
          <a:lstStyle/>
          <a:p>
            <a:fld id="{1A73E011-4CD9-4D05-A24A-32BCD9CDCEE7}" type="slidenum">
              <a:rPr lang="de-DE" smtClean="0"/>
              <a:pPr/>
              <a:t>2</a:t>
            </a:fld>
            <a:endParaRPr lang="de-DE"/>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Überschlagsrechnung</a:t>
            </a:r>
            <a:endParaRPr lang="de-DE" dirty="0" smtClean="0"/>
          </a:p>
          <a:p>
            <a:pPr lvl="1"/>
            <a:r>
              <a:rPr lang="de-DE" dirty="0" smtClean="0"/>
              <a:t>Ca. 40 % der 30 Neutronen (bei E</a:t>
            </a:r>
            <a:r>
              <a:rPr lang="de-DE" baseline="-25000" dirty="0" smtClean="0"/>
              <a:t>P</a:t>
            </a:r>
            <a:r>
              <a:rPr lang="de-DE" dirty="0" smtClean="0"/>
              <a:t> = 1 </a:t>
            </a:r>
            <a:r>
              <a:rPr lang="de-DE" dirty="0" err="1" smtClean="0"/>
              <a:t>GeV</a:t>
            </a:r>
            <a:r>
              <a:rPr lang="de-DE" dirty="0" smtClean="0"/>
              <a:t>) starten Spaltreaktionen</a:t>
            </a:r>
          </a:p>
          <a:p>
            <a:pPr lvl="1"/>
            <a:r>
              <a:rPr lang="de-DE" dirty="0" smtClean="0"/>
              <a:t>Anzahl der durch Spaltungen zusätzlich erzeugten Neutronen</a:t>
            </a:r>
          </a:p>
          <a:p>
            <a:pPr lvl="1" algn="ctr">
              <a:buNone/>
            </a:pPr>
            <a:r>
              <a:rPr lang="de-DE" sz="2000" dirty="0" err="1" smtClean="0">
                <a:latin typeface="LM Roman 10" pitchFamily="50" charset="0"/>
              </a:rPr>
              <a:t>N</a:t>
            </a:r>
            <a:r>
              <a:rPr lang="de-DE" sz="2000" baseline="-25000" dirty="0" err="1" smtClean="0">
                <a:latin typeface="LM Roman 10" pitchFamily="50" charset="0"/>
              </a:rPr>
              <a:t>n</a:t>
            </a:r>
            <a:r>
              <a:rPr lang="de-DE" sz="2000" dirty="0" smtClean="0">
                <a:latin typeface="LM Roman 10" pitchFamily="50" charset="0"/>
              </a:rPr>
              <a:t> = 1 / (1-k) </a:t>
            </a:r>
            <a:r>
              <a:rPr lang="de-DE" dirty="0" smtClean="0"/>
              <a:t>≈</a:t>
            </a:r>
            <a:r>
              <a:rPr lang="de-DE" sz="2000" dirty="0" smtClean="0">
                <a:latin typeface="LM Roman 10" pitchFamily="50" charset="0"/>
              </a:rPr>
              <a:t> 22		( k = 0,955 )</a:t>
            </a:r>
          </a:p>
          <a:p>
            <a:pPr lvl="1"/>
            <a:r>
              <a:rPr lang="de-DE" dirty="0" smtClean="0"/>
              <a:t>2,5 Neutronen im Mittel pro Spaltung -&gt; ~ 9 Spaltungen</a:t>
            </a:r>
          </a:p>
          <a:p>
            <a:pPr lvl="1"/>
            <a:r>
              <a:rPr lang="de-DE" dirty="0" smtClean="0"/>
              <a:t>30 x 9 x 0,4 = 108 Spaltungen/Proton</a:t>
            </a:r>
          </a:p>
          <a:p>
            <a:pPr lvl="1"/>
            <a:r>
              <a:rPr lang="de-DE" dirty="0" smtClean="0"/>
              <a:t>108 Spaltungen/Proton x 0,2 </a:t>
            </a:r>
            <a:r>
              <a:rPr lang="de-DE" dirty="0" err="1" smtClean="0"/>
              <a:t>GeV</a:t>
            </a:r>
            <a:r>
              <a:rPr lang="de-DE" dirty="0" smtClean="0"/>
              <a:t>/Spaltung = 21,6 </a:t>
            </a:r>
            <a:r>
              <a:rPr lang="de-DE" dirty="0" err="1" smtClean="0"/>
              <a:t>GeV</a:t>
            </a:r>
            <a:r>
              <a:rPr lang="de-DE" dirty="0" smtClean="0"/>
              <a:t>/Proton</a:t>
            </a:r>
          </a:p>
          <a:p>
            <a:pPr lvl="1"/>
            <a:r>
              <a:rPr lang="de-DE" dirty="0" smtClean="0"/>
              <a:t>I = 4 mA Strahlstrom (MYRRHA)</a:t>
            </a:r>
          </a:p>
          <a:p>
            <a:pPr lvl="1"/>
            <a:r>
              <a:rPr lang="de-DE" dirty="0" smtClean="0"/>
              <a:t>Anzahl Protonen / s = I / (1,6 ∙ 10</a:t>
            </a:r>
            <a:r>
              <a:rPr lang="de-DE" baseline="30000" dirty="0" smtClean="0"/>
              <a:t>-19</a:t>
            </a:r>
            <a:r>
              <a:rPr lang="de-DE" dirty="0" smtClean="0"/>
              <a:t> C/Proton) = 2,5 ∙ 10</a:t>
            </a:r>
            <a:r>
              <a:rPr lang="de-DE" baseline="30000" dirty="0" smtClean="0"/>
              <a:t>16</a:t>
            </a:r>
            <a:r>
              <a:rPr lang="de-DE" dirty="0" smtClean="0"/>
              <a:t> Protonen/s</a:t>
            </a:r>
          </a:p>
          <a:p>
            <a:pPr lvl="1"/>
            <a:r>
              <a:rPr lang="de-DE" dirty="0" smtClean="0"/>
              <a:t>Thermische Leistung = 21,6 </a:t>
            </a:r>
            <a:r>
              <a:rPr lang="de-DE" dirty="0" err="1" smtClean="0"/>
              <a:t>GeV</a:t>
            </a:r>
            <a:r>
              <a:rPr lang="de-DE" dirty="0" smtClean="0"/>
              <a:t>/Proton ∙ 2,5 ∙ 10</a:t>
            </a:r>
            <a:r>
              <a:rPr lang="de-DE" baseline="30000" dirty="0" smtClean="0"/>
              <a:t>16</a:t>
            </a:r>
            <a:r>
              <a:rPr lang="de-DE" dirty="0" smtClean="0"/>
              <a:t> Protonen/s ≈ 86,5 </a:t>
            </a:r>
            <a:r>
              <a:rPr lang="de-DE" dirty="0" err="1" smtClean="0"/>
              <a:t>MWth</a:t>
            </a:r>
            <a:endParaRPr lang="de-DE" dirty="0" smtClean="0"/>
          </a:p>
          <a:p>
            <a:pPr lvl="1"/>
            <a:r>
              <a:rPr lang="de-DE" dirty="0" smtClean="0"/>
              <a:t>(Angegeben 50-100 </a:t>
            </a:r>
            <a:r>
              <a:rPr lang="de-DE" dirty="0" err="1" smtClean="0"/>
              <a:t>MWth</a:t>
            </a:r>
            <a:r>
              <a:rPr lang="de-DE" dirty="0" smtClean="0"/>
              <a:t>)</a:t>
            </a:r>
          </a:p>
          <a:p>
            <a:pPr lvl="1"/>
            <a:endParaRPr lang="de-DE" dirty="0"/>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20</a:t>
            </a:fld>
            <a:endParaRPr lang="de-DE" dirty="0"/>
          </a:p>
        </p:txBody>
      </p:sp>
      <p:sp>
        <p:nvSpPr>
          <p:cNvPr id="6" name="Textplatzhalter 5"/>
          <p:cNvSpPr>
            <a:spLocks noGrp="1"/>
          </p:cNvSpPr>
          <p:nvPr>
            <p:ph type="body" sz="quarter" idx="13"/>
          </p:nvPr>
        </p:nvSpPr>
        <p:spPr>
          <a:xfrm>
            <a:off x="6732240" y="6165304"/>
            <a:ext cx="2592759" cy="358775"/>
          </a:xfrm>
        </p:spPr>
        <p:txBody>
          <a:bodyPr/>
          <a:lstStyle/>
          <a:p>
            <a:r>
              <a:rPr lang="de-DE" dirty="0" smtClean="0"/>
              <a:t>Adaptiert von [14] und [15]</a:t>
            </a:r>
            <a:endParaRPr lang="de-DE" dirty="0"/>
          </a:p>
        </p:txBody>
      </p:sp>
      <p:graphicFrame>
        <p:nvGraphicFramePr>
          <p:cNvPr id="7" name="Objekt 6"/>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033" name="OpenOffice" r:id="rId4" imgW="0" imgH="0" progId="opendocument.MathDocument.1">
                  <p:embed/>
                </p:oleObj>
              </mc:Choice>
              <mc:Fallback>
                <p:oleObj name="OpenOffice" r:id="rId4" imgW="0" imgH="0" progId="opendocument.MathDocument.1">
                  <p:embed/>
                  <p:pic>
                    <p:nvPicPr>
                      <p:cNvPr id="0" name="Rectangle 2"/>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kt 8"/>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034" name="OpenOffice" r:id="rId5" imgW="0" imgH="0" progId="soffice.StarMathDocument.6">
                  <p:embed/>
                </p:oleObj>
              </mc:Choice>
              <mc:Fallback>
                <p:oleObj name="OpenOffice" r:id="rId5" imgW="0" imgH="0" progId="soffice.StarMathDocument.6">
                  <p:embed/>
                  <p:pic>
                    <p:nvPicPr>
                      <p:cNvPr id="0" name="Rectangle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platzhalter 5"/>
          <p:cNvSpPr txBox="1">
            <a:spLocks/>
          </p:cNvSpPr>
          <p:nvPr/>
        </p:nvSpPr>
        <p:spPr>
          <a:xfrm>
            <a:off x="3851920" y="5517232"/>
            <a:ext cx="2592759" cy="3587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a:t>
            </a:r>
            <a:r>
              <a:rPr lang="de-DE" sz="1600" dirty="0" smtClean="0">
                <a:latin typeface="Adobe Arabic" pitchFamily="18" charset="-78"/>
                <a:cs typeface="Adobe Arabic" pitchFamily="18" charset="-78"/>
              </a:rPr>
              <a:t>9</a:t>
            </a: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a:t>
            </a:r>
            <a:endParaRPr kumimoji="0" lang="de-DE" sz="16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sp>
        <p:nvSpPr>
          <p:cNvPr id="12" name="Rechteck 11"/>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Besondere Anforderungen an den Beschleunigerkomplex</a:t>
            </a:r>
          </a:p>
          <a:p>
            <a:pPr lvl="1"/>
            <a:r>
              <a:rPr lang="de-DE" dirty="0" smtClean="0"/>
              <a:t>Ausfall des Strahls muss stark limitiert werden, denn Ausfall &gt; 1s führt zu Temperaturabfall von mehreren 100°C -&gt; Ermüdung der Materialien</a:t>
            </a:r>
          </a:p>
          <a:p>
            <a:pPr lvl="1"/>
            <a:r>
              <a:rPr lang="de-DE" dirty="0" smtClean="0"/>
              <a:t>Hohe Zuverlässigkeit -&gt; schnelle Fehlerdetektion und Reaktion ( &lt; 3s )</a:t>
            </a:r>
          </a:p>
          <a:p>
            <a:pPr lvl="1"/>
            <a:r>
              <a:rPr lang="de-DE" dirty="0" smtClean="0"/>
              <a:t>Reparatur im laufenden Betrieb wo immer möglich</a:t>
            </a:r>
          </a:p>
          <a:p>
            <a:pPr lvl="1"/>
            <a:r>
              <a:rPr lang="de-DE" dirty="0" smtClean="0"/>
              <a:t>Verwende Linearbeschleuniger mit redundanten Komponenten</a:t>
            </a:r>
          </a:p>
          <a:p>
            <a:pPr lvl="1"/>
            <a:r>
              <a:rPr lang="de-DE" dirty="0" smtClean="0"/>
              <a:t>Strahlstabilität – Energie ±1% , Intensität ±2% , Durchmesser ±10%</a:t>
            </a:r>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21</a:t>
            </a:fld>
            <a:endParaRPr lang="de-DE" dirty="0"/>
          </a:p>
        </p:txBody>
      </p:sp>
      <p:sp>
        <p:nvSpPr>
          <p:cNvPr id="12" name="Rechteck 11"/>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
        <p:nvSpPr>
          <p:cNvPr id="14" name="Rechteck 13"/>
          <p:cNvSpPr/>
          <p:nvPr/>
        </p:nvSpPr>
        <p:spPr>
          <a:xfrm>
            <a:off x="7956376" y="3645024"/>
            <a:ext cx="381836" cy="369332"/>
          </a:xfrm>
          <a:prstGeom prst="rect">
            <a:avLst/>
          </a:prstGeom>
        </p:spPr>
        <p:txBody>
          <a:bodyPr wrap="none">
            <a:spAutoFit/>
          </a:bodyPr>
          <a:lstStyle/>
          <a:p>
            <a:r>
              <a:rPr lang="de-DE" dirty="0" smtClean="0">
                <a:latin typeface="Adobe Arabic" pitchFamily="18" charset="-78"/>
                <a:cs typeface="Adobe Arabic" pitchFamily="18" charset="-78"/>
              </a:rPr>
              <a:t>[9]</a:t>
            </a:r>
            <a:endParaRPr lang="de-DE" dirty="0">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22</a:t>
            </a:fld>
            <a:endParaRPr lang="de-DE" dirty="0"/>
          </a:p>
        </p:txBody>
      </p:sp>
      <p:pic>
        <p:nvPicPr>
          <p:cNvPr id="7" name="Grafik 6" descr="8_MYRRHA_Beschleuniger.jpg"/>
          <p:cNvPicPr>
            <a:picLocks noChangeAspect="1"/>
          </p:cNvPicPr>
          <p:nvPr/>
        </p:nvPicPr>
        <p:blipFill>
          <a:blip r:embed="rId3" cstate="print"/>
          <a:stretch>
            <a:fillRect/>
          </a:stretch>
        </p:blipFill>
        <p:spPr>
          <a:xfrm>
            <a:off x="683567" y="980728"/>
            <a:ext cx="6786455" cy="3456384"/>
          </a:xfrm>
          <a:prstGeom prst="rect">
            <a:avLst/>
          </a:prstGeom>
        </p:spPr>
      </p:pic>
      <p:sp>
        <p:nvSpPr>
          <p:cNvPr id="8" name="Textfeld 7"/>
          <p:cNvSpPr txBox="1"/>
          <p:nvPr/>
        </p:nvSpPr>
        <p:spPr>
          <a:xfrm>
            <a:off x="683568" y="4581128"/>
            <a:ext cx="5760640" cy="338554"/>
          </a:xfrm>
          <a:prstGeom prst="rect">
            <a:avLst/>
          </a:prstGeom>
          <a:noFill/>
        </p:spPr>
        <p:txBody>
          <a:bodyPr wrap="square" rtlCol="0">
            <a:spAutoFit/>
          </a:bodyPr>
          <a:lstStyle/>
          <a:p>
            <a:r>
              <a:rPr lang="de-DE" sz="1600" i="1" dirty="0" smtClean="0">
                <a:latin typeface="Adobe Arabic" pitchFamily="18" charset="-78"/>
                <a:cs typeface="Adobe Arabic" pitchFamily="18" charset="-78"/>
              </a:rPr>
              <a:t>Linearbeschleuniger der MYRRHA-Anlage mit angeschlossenem </a:t>
            </a:r>
            <a:r>
              <a:rPr lang="de-DE" sz="1600" i="1" dirty="0" err="1" smtClean="0">
                <a:latin typeface="Adobe Arabic" pitchFamily="18" charset="-78"/>
                <a:cs typeface="Adobe Arabic" pitchFamily="18" charset="-78"/>
              </a:rPr>
              <a:t>Messsystem</a:t>
            </a:r>
            <a:r>
              <a:rPr lang="de-DE" sz="1600" i="1" dirty="0" smtClean="0">
                <a:latin typeface="Adobe Arabic" pitchFamily="18" charset="-78"/>
                <a:cs typeface="Adobe Arabic" pitchFamily="18" charset="-78"/>
              </a:rPr>
              <a:t>, </a:t>
            </a:r>
            <a:r>
              <a:rPr lang="de-DE" sz="1600" dirty="0" smtClean="0">
                <a:latin typeface="Adobe Arabic" pitchFamily="18" charset="-78"/>
                <a:cs typeface="Adobe Arabic" pitchFamily="18" charset="-78"/>
              </a:rPr>
              <a:t>[1]</a:t>
            </a:r>
            <a:endParaRPr lang="de-DE" sz="1600" dirty="0">
              <a:latin typeface="Adobe Arabic" pitchFamily="18" charset="-78"/>
              <a:cs typeface="Adobe Arabic" pitchFamily="18" charset="-78"/>
            </a:endParaRPr>
          </a:p>
        </p:txBody>
      </p:sp>
      <p:pic>
        <p:nvPicPr>
          <p:cNvPr id="10" name="Grafik 9" descr="17_accelerator_beam.png"/>
          <p:cNvPicPr>
            <a:picLocks noChangeAspect="1"/>
          </p:cNvPicPr>
          <p:nvPr/>
        </p:nvPicPr>
        <p:blipFill>
          <a:blip r:embed="rId4" cstate="print"/>
          <a:stretch>
            <a:fillRect/>
          </a:stretch>
        </p:blipFill>
        <p:spPr>
          <a:xfrm>
            <a:off x="6444208" y="4581128"/>
            <a:ext cx="2085714" cy="1600000"/>
          </a:xfrm>
          <a:prstGeom prst="rect">
            <a:avLst/>
          </a:prstGeom>
        </p:spPr>
      </p:pic>
      <p:sp>
        <p:nvSpPr>
          <p:cNvPr id="11" name="Textfeld 10"/>
          <p:cNvSpPr txBox="1"/>
          <p:nvPr/>
        </p:nvSpPr>
        <p:spPr>
          <a:xfrm>
            <a:off x="6444208" y="6165304"/>
            <a:ext cx="2520280" cy="338554"/>
          </a:xfrm>
          <a:prstGeom prst="rect">
            <a:avLst/>
          </a:prstGeom>
          <a:noFill/>
        </p:spPr>
        <p:txBody>
          <a:bodyPr wrap="square" rtlCol="0">
            <a:spAutoFit/>
          </a:bodyPr>
          <a:lstStyle/>
          <a:p>
            <a:r>
              <a:rPr lang="de-DE" sz="1600" i="1" dirty="0" smtClean="0">
                <a:latin typeface="Adobe Arabic" pitchFamily="18" charset="-78"/>
                <a:cs typeface="Adobe Arabic" pitchFamily="18" charset="-78"/>
              </a:rPr>
              <a:t>Protonenstrahlform Ø=10cm, </a:t>
            </a:r>
            <a:r>
              <a:rPr lang="de-DE" sz="1600" dirty="0" smtClean="0">
                <a:latin typeface="Adobe Arabic" pitchFamily="18" charset="-78"/>
                <a:cs typeface="Adobe Arabic" pitchFamily="18" charset="-78"/>
              </a:rPr>
              <a:t>[9]</a:t>
            </a:r>
            <a:endParaRPr lang="de-DE" sz="1600" dirty="0">
              <a:latin typeface="Adobe Arabic" pitchFamily="18" charset="-78"/>
              <a:cs typeface="Adobe Arabic" pitchFamily="18" charset="-78"/>
            </a:endParaRPr>
          </a:p>
        </p:txBody>
      </p:sp>
      <p:sp>
        <p:nvSpPr>
          <p:cNvPr id="12" name="Rechteck 11"/>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Spallation</a:t>
            </a:r>
            <a:endParaRPr lang="de-DE" dirty="0" smtClean="0"/>
          </a:p>
          <a:p>
            <a:pPr lvl="1"/>
            <a:r>
              <a:rPr lang="de-DE" dirty="0" smtClean="0"/>
              <a:t>Bei typischen 0,6 bis 1 </a:t>
            </a:r>
            <a:r>
              <a:rPr lang="de-DE" dirty="0" err="1" smtClean="0"/>
              <a:t>GeV</a:t>
            </a:r>
            <a:r>
              <a:rPr lang="de-DE" dirty="0" smtClean="0"/>
              <a:t> erzeugt ein Proton 15 bis 30 Neutronen</a:t>
            </a:r>
          </a:p>
          <a:p>
            <a:pPr lvl="1"/>
            <a:r>
              <a:rPr lang="de-DE" dirty="0" smtClean="0"/>
              <a:t>Target zumeist aus Blei / Blei-Bismut, fungiert zeitgleich als Kühlmittel</a:t>
            </a:r>
          </a:p>
          <a:p>
            <a:pPr lvl="2"/>
            <a:r>
              <a:rPr lang="de-DE" dirty="0" smtClean="0"/>
              <a:t>Einfluss auf den Stahl im Innern der Anlage fraglich -&gt; Beschichtung ?</a:t>
            </a:r>
          </a:p>
          <a:p>
            <a:pPr lvl="2"/>
            <a:r>
              <a:rPr lang="de-DE" dirty="0" smtClean="0"/>
              <a:t>Entstehung von toxischem Polonium </a:t>
            </a:r>
          </a:p>
          <a:p>
            <a:pPr lvl="2"/>
            <a:r>
              <a:rPr lang="de-DE" dirty="0" smtClean="0"/>
              <a:t>-&gt; Materialforschung an z.B. W, </a:t>
            </a:r>
            <a:r>
              <a:rPr lang="de-DE" dirty="0" err="1" smtClean="0"/>
              <a:t>Hg</a:t>
            </a:r>
            <a:endParaRPr lang="de-DE" dirty="0" smtClean="0"/>
          </a:p>
          <a:p>
            <a:endParaRPr lang="de-DE" dirty="0"/>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23</a:t>
            </a:fld>
            <a:endParaRPr lang="de-DE" dirty="0"/>
          </a:p>
        </p:txBody>
      </p:sp>
      <p:sp>
        <p:nvSpPr>
          <p:cNvPr id="6" name="Textplatzhalter 5"/>
          <p:cNvSpPr>
            <a:spLocks noGrp="1"/>
          </p:cNvSpPr>
          <p:nvPr>
            <p:ph type="body" sz="quarter" idx="13"/>
          </p:nvPr>
        </p:nvSpPr>
        <p:spPr/>
        <p:txBody>
          <a:bodyPr/>
          <a:lstStyle/>
          <a:p>
            <a:endParaRPr lang="de-DE"/>
          </a:p>
        </p:txBody>
      </p:sp>
      <p:sp>
        <p:nvSpPr>
          <p:cNvPr id="7" name="Textplatzhalter 6"/>
          <p:cNvSpPr txBox="1">
            <a:spLocks/>
          </p:cNvSpPr>
          <p:nvPr/>
        </p:nvSpPr>
        <p:spPr>
          <a:xfrm>
            <a:off x="7884368" y="1558057"/>
            <a:ext cx="1944687" cy="3587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[3]</a:t>
            </a:r>
            <a:endParaRPr kumimoji="0" lang="de-DE" sz="16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Übergang des Strahls zum </a:t>
            </a:r>
            <a:r>
              <a:rPr lang="de-DE" dirty="0" err="1" smtClean="0"/>
              <a:t>Spallationstarget</a:t>
            </a:r>
            <a:r>
              <a:rPr lang="de-DE" dirty="0" smtClean="0"/>
              <a:t> Blei / Blei-Wismut</a:t>
            </a:r>
          </a:p>
          <a:p>
            <a:pPr lvl="1"/>
            <a:r>
              <a:rPr lang="de-DE" dirty="0" smtClean="0"/>
              <a:t>Mit Fenster -&gt; Fenster wird stark beschädigt durch Protonenstrahl</a:t>
            </a:r>
          </a:p>
          <a:p>
            <a:pPr lvl="1"/>
            <a:r>
              <a:rPr lang="de-DE" dirty="0" smtClean="0"/>
              <a:t>Ohne Fenster -&gt; Gemeinsames Vakuum, erschwert durch </a:t>
            </a:r>
            <a:r>
              <a:rPr lang="de-DE" dirty="0" err="1" smtClean="0"/>
              <a:t>zB</a:t>
            </a:r>
            <a:r>
              <a:rPr lang="de-DE" dirty="0" smtClean="0"/>
              <a:t>. Spaltgase</a:t>
            </a:r>
            <a:endParaRPr lang="de-DE" dirty="0"/>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24</a:t>
            </a:fld>
            <a:endParaRPr lang="de-DE" dirty="0"/>
          </a:p>
        </p:txBody>
      </p:sp>
      <p:sp>
        <p:nvSpPr>
          <p:cNvPr id="6" name="Textplatzhalter 5"/>
          <p:cNvSpPr>
            <a:spLocks noGrp="1"/>
          </p:cNvSpPr>
          <p:nvPr>
            <p:ph type="body" sz="quarter" idx="13"/>
          </p:nvPr>
        </p:nvSpPr>
        <p:spPr>
          <a:xfrm>
            <a:off x="611560" y="6165304"/>
            <a:ext cx="1944687" cy="358775"/>
          </a:xfrm>
        </p:spPr>
        <p:txBody>
          <a:bodyPr/>
          <a:lstStyle/>
          <a:p>
            <a:r>
              <a:rPr lang="de-DE" i="1" dirty="0" smtClean="0"/>
              <a:t>MYRRHA-Anlage</a:t>
            </a:r>
            <a:r>
              <a:rPr lang="de-DE" dirty="0" smtClean="0"/>
              <a:t>, [9]</a:t>
            </a:r>
            <a:endParaRPr lang="de-DE" dirty="0"/>
          </a:p>
        </p:txBody>
      </p:sp>
      <p:pic>
        <p:nvPicPr>
          <p:cNvPr id="7" name="Grafik 6" descr="17_reaktor.png"/>
          <p:cNvPicPr>
            <a:picLocks noChangeAspect="1"/>
          </p:cNvPicPr>
          <p:nvPr/>
        </p:nvPicPr>
        <p:blipFill>
          <a:blip r:embed="rId3" cstate="print"/>
          <a:stretch>
            <a:fillRect/>
          </a:stretch>
        </p:blipFill>
        <p:spPr>
          <a:xfrm>
            <a:off x="323528" y="2564904"/>
            <a:ext cx="3573016" cy="3573016"/>
          </a:xfrm>
          <a:prstGeom prst="rect">
            <a:avLst/>
          </a:prstGeom>
        </p:spPr>
      </p:pic>
      <p:pic>
        <p:nvPicPr>
          <p:cNvPr id="10" name="Grafik 9" descr="WindowOff.png"/>
          <p:cNvPicPr>
            <a:picLocks noChangeAspect="1"/>
          </p:cNvPicPr>
          <p:nvPr/>
        </p:nvPicPr>
        <p:blipFill>
          <a:blip r:embed="rId4" cstate="print"/>
          <a:stretch>
            <a:fillRect/>
          </a:stretch>
        </p:blipFill>
        <p:spPr>
          <a:xfrm>
            <a:off x="6516216" y="2636912"/>
            <a:ext cx="1357739" cy="3467640"/>
          </a:xfrm>
          <a:prstGeom prst="rect">
            <a:avLst/>
          </a:prstGeom>
        </p:spPr>
      </p:pic>
      <p:pic>
        <p:nvPicPr>
          <p:cNvPr id="11" name="Grafik 10" descr="WindowOn.png"/>
          <p:cNvPicPr>
            <a:picLocks noChangeAspect="1"/>
          </p:cNvPicPr>
          <p:nvPr/>
        </p:nvPicPr>
        <p:blipFill>
          <a:blip r:embed="rId5" cstate="print"/>
          <a:stretch>
            <a:fillRect/>
          </a:stretch>
        </p:blipFill>
        <p:spPr>
          <a:xfrm>
            <a:off x="4361960" y="2642896"/>
            <a:ext cx="1357739" cy="3467640"/>
          </a:xfrm>
          <a:prstGeom prst="rect">
            <a:avLst/>
          </a:prstGeom>
        </p:spPr>
      </p:pic>
      <p:sp>
        <p:nvSpPr>
          <p:cNvPr id="12" name="Textplatzhalter 5"/>
          <p:cNvSpPr txBox="1">
            <a:spLocks/>
          </p:cNvSpPr>
          <p:nvPr/>
        </p:nvSpPr>
        <p:spPr>
          <a:xfrm>
            <a:off x="4283968" y="6165304"/>
            <a:ext cx="1944687" cy="3587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de-DE" sz="1600" b="0" i="1"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Mit Fenster</a:t>
            </a: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 nach [</a:t>
            </a:r>
            <a:r>
              <a:rPr lang="de-DE" sz="1600" dirty="0" smtClean="0">
                <a:latin typeface="Adobe Arabic" pitchFamily="18" charset="-78"/>
                <a:cs typeface="Adobe Arabic" pitchFamily="18" charset="-78"/>
              </a:rPr>
              <a:t>9</a:t>
            </a: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a:t>
            </a:r>
            <a:endParaRPr kumimoji="0" lang="de-DE" sz="16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sp>
        <p:nvSpPr>
          <p:cNvPr id="13" name="Textplatzhalter 5"/>
          <p:cNvSpPr txBox="1">
            <a:spLocks/>
          </p:cNvSpPr>
          <p:nvPr/>
        </p:nvSpPr>
        <p:spPr>
          <a:xfrm>
            <a:off x="6372200" y="6165304"/>
            <a:ext cx="1944687" cy="3587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de-DE" sz="1600" b="0" i="1"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Ohne Fenster</a:t>
            </a: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 nach [9]</a:t>
            </a:r>
            <a:endParaRPr kumimoji="0" lang="de-DE" sz="16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sp>
        <p:nvSpPr>
          <p:cNvPr id="14" name="Rechteck 13"/>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25</a:t>
            </a:fld>
            <a:endParaRPr lang="de-DE" dirty="0"/>
          </a:p>
        </p:txBody>
      </p:sp>
      <p:sp>
        <p:nvSpPr>
          <p:cNvPr id="6" name="Textplatzhalter 5"/>
          <p:cNvSpPr>
            <a:spLocks noGrp="1"/>
          </p:cNvSpPr>
          <p:nvPr>
            <p:ph type="body" sz="quarter" idx="13"/>
          </p:nvPr>
        </p:nvSpPr>
        <p:spPr>
          <a:xfrm>
            <a:off x="755576" y="5733256"/>
            <a:ext cx="1944687" cy="358775"/>
          </a:xfrm>
        </p:spPr>
        <p:txBody>
          <a:bodyPr/>
          <a:lstStyle/>
          <a:p>
            <a:r>
              <a:rPr lang="de-DE" dirty="0" smtClean="0"/>
              <a:t>Nach [9]</a:t>
            </a:r>
            <a:endParaRPr lang="de-DE" dirty="0"/>
          </a:p>
        </p:txBody>
      </p:sp>
      <p:sp>
        <p:nvSpPr>
          <p:cNvPr id="8" name="Inhaltsplatzhalter 1"/>
          <p:cNvSpPr txBox="1">
            <a:spLocks/>
          </p:cNvSpPr>
          <p:nvPr/>
        </p:nvSpPr>
        <p:spPr>
          <a:xfrm>
            <a:off x="4499992" y="980728"/>
            <a:ext cx="4499992" cy="514543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90-Tage Zyklus mit Batchgrößen </a:t>
            </a:r>
            <a:b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br>
            <a: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von 10 Brennstäben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Anzahl </a:t>
            </a:r>
            <a:r>
              <a:rPr kumimoji="0" lang="de-DE" sz="2800" b="0" i="0" u="none" strike="noStrike" kern="1200" cap="none" spc="0" normalizeH="0" baseline="0" noProof="0" dirty="0" err="1" smtClean="0">
                <a:ln>
                  <a:noFill/>
                </a:ln>
                <a:solidFill>
                  <a:schemeClr val="tx1"/>
                </a:solidFill>
                <a:effectLst/>
                <a:uLnTx/>
                <a:uFillTx/>
                <a:latin typeface="Adobe Arabic" pitchFamily="18" charset="-78"/>
                <a:ea typeface="+mn-ea"/>
                <a:cs typeface="Adobe Arabic" pitchFamily="18" charset="-78"/>
              </a:rPr>
              <a:t>initialer</a:t>
            </a:r>
            <a: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 Brennstäbe durch Einstellung von </a:t>
            </a:r>
            <a:r>
              <a:rPr kumimoji="0" lang="de-DE" sz="2800" b="0" i="0" u="none" strike="noStrike" kern="1200" cap="none" spc="0" normalizeH="0" baseline="0" noProof="0" dirty="0" err="1" smtClean="0">
                <a:ln>
                  <a:noFill/>
                </a:ln>
                <a:solidFill>
                  <a:schemeClr val="tx1"/>
                </a:solidFill>
                <a:effectLst/>
                <a:uLnTx/>
                <a:uFillTx/>
                <a:latin typeface="Adobe Arabic" pitchFamily="18" charset="-78"/>
                <a:ea typeface="+mn-ea"/>
                <a:cs typeface="Adobe Arabic" pitchFamily="18" charset="-78"/>
              </a:rPr>
              <a:t>k</a:t>
            </a:r>
            <a:r>
              <a:rPr kumimoji="0" lang="de-DE" sz="2800" b="0" i="0" u="none" strike="noStrike" kern="1200" cap="none" spc="0" normalizeH="0" baseline="-25000" noProof="0" dirty="0" err="1" smtClean="0">
                <a:ln>
                  <a:noFill/>
                </a:ln>
                <a:solidFill>
                  <a:schemeClr val="tx1"/>
                </a:solidFill>
                <a:effectLst/>
                <a:uLnTx/>
                <a:uFillTx/>
                <a:latin typeface="Adobe Arabic" pitchFamily="18" charset="-78"/>
                <a:ea typeface="+mn-ea"/>
                <a:cs typeface="Adobe Arabic" pitchFamily="18" charset="-78"/>
              </a:rPr>
              <a:t>eff</a:t>
            </a:r>
            <a: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 auf 0,955</a:t>
            </a:r>
          </a:p>
          <a:p>
            <a:pPr marL="342900" lvl="0" indent="-342900">
              <a:spcBef>
                <a:spcPct val="20000"/>
              </a:spcBef>
              <a:buFont typeface="Arial" pitchFamily="34" charset="0"/>
              <a:buChar char="•"/>
            </a:pPr>
            <a:r>
              <a:rPr lang="de-DE" sz="2800" dirty="0" smtClean="0">
                <a:latin typeface="Adobe Arabic" pitchFamily="18" charset="-78"/>
                <a:cs typeface="Adobe Arabic" pitchFamily="18" charset="-78"/>
              </a:rPr>
              <a:t>Wichtige Kriterien für </a:t>
            </a:r>
            <a:r>
              <a:rPr lang="de-DE" sz="2800" dirty="0" err="1" smtClean="0">
                <a:latin typeface="Adobe Arabic" pitchFamily="18" charset="-78"/>
                <a:cs typeface="Adobe Arabic" pitchFamily="18" charset="-78"/>
              </a:rPr>
              <a:t>k</a:t>
            </a:r>
            <a:r>
              <a:rPr lang="de-DE" sz="2800" baseline="-25000" dirty="0" err="1" smtClean="0">
                <a:latin typeface="Adobe Arabic" pitchFamily="18" charset="-78"/>
                <a:cs typeface="Adobe Arabic" pitchFamily="18" charset="-78"/>
              </a:rPr>
              <a:t>eff</a:t>
            </a:r>
            <a:endParaRPr lang="de-DE" sz="2800" dirty="0" smtClean="0">
              <a:latin typeface="Adobe Arabic" pitchFamily="18" charset="-78"/>
              <a:cs typeface="Adobe Arabic" pitchFamily="18" charset="-78"/>
            </a:endParaRPr>
          </a:p>
          <a:p>
            <a:pPr marL="800100" lvl="1" indent="-342900">
              <a:spcBef>
                <a:spcPts val="600"/>
              </a:spcBef>
              <a:buFont typeface="Arial" pitchFamily="34" charset="0"/>
              <a:buChar char="•"/>
            </a:pPr>
            <a:r>
              <a:rPr kumimoji="0" lang="de-DE" sz="24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t>Doppler-Konstante</a:t>
            </a:r>
          </a:p>
          <a:p>
            <a:pPr marL="800100" lvl="1" indent="-342900">
              <a:spcBef>
                <a:spcPts val="600"/>
              </a:spcBef>
              <a:buFont typeface="Arial" pitchFamily="34" charset="0"/>
              <a:buChar char="•"/>
            </a:pPr>
            <a:r>
              <a:rPr lang="de-DE" sz="2400" dirty="0" smtClean="0">
                <a:latin typeface="Adobe Arabic" pitchFamily="18" charset="-78"/>
                <a:cs typeface="Adobe Arabic" pitchFamily="18" charset="-78"/>
              </a:rPr>
              <a:t>Dampfblasenkoeffizient</a:t>
            </a:r>
          </a:p>
          <a:p>
            <a:pPr marL="800100" lvl="1" indent="-342900">
              <a:buFont typeface="Arial" pitchFamily="34" charset="0"/>
              <a:buChar char="•"/>
            </a:pPr>
            <a:r>
              <a:rPr lang="de-DE" sz="2400" dirty="0" smtClean="0">
                <a:latin typeface="Adobe Arabic" pitchFamily="18" charset="-78"/>
                <a:cs typeface="Adobe Arabic" pitchFamily="18" charset="-78"/>
              </a:rPr>
              <a:t>Axiale </a:t>
            </a:r>
            <a:r>
              <a:rPr kumimoji="0" lang="de-DE" sz="24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t>Platzierung Target/Brennstäbe</a:t>
            </a:r>
          </a:p>
          <a:p>
            <a:pPr marL="800100" lvl="1" indent="-342900">
              <a:spcBef>
                <a:spcPct val="20000"/>
              </a:spcBef>
              <a:buFont typeface="Arial" pitchFamily="34" charset="0"/>
              <a:buChar char="•"/>
            </a:pPr>
            <a:endParaRPr kumimoji="0" lang="de-DE" sz="2800" b="0" i="0" u="none" strike="noStrike" kern="1200" cap="none" spc="0" normalizeH="0" baseline="30000" noProof="0" dirty="0" smtClean="0">
              <a:ln>
                <a:noFill/>
              </a:ln>
              <a:solidFill>
                <a:schemeClr val="tx1"/>
              </a:solidFill>
              <a:effectLst/>
              <a:uLnTx/>
              <a:uFillTx/>
              <a:latin typeface="Adobe Arabic" pitchFamily="18" charset="-78"/>
              <a:ea typeface="+mn-ea"/>
              <a:cs typeface="Adobe Arabic" pitchFamily="18" charset="-78"/>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endParaRPr>
          </a:p>
          <a:p>
            <a:pPr marL="742950" marR="0" lvl="1" indent="-285750" algn="l" defTabSz="914400" rtl="0" eaLnBrk="1" fontAlgn="auto" latinLnBrk="0" hangingPunct="1">
              <a:lnSpc>
                <a:spcPct val="100000"/>
              </a:lnSpc>
              <a:spcBef>
                <a:spcPct val="20000"/>
              </a:spcBef>
              <a:spcAft>
                <a:spcPts val="0"/>
              </a:spcAft>
              <a:buClrTx/>
              <a:buSzTx/>
              <a:buFont typeface="Courier New" pitchFamily="49" charset="0"/>
              <a:buChar char="o"/>
              <a:tabLst/>
              <a:defRPr/>
            </a:pPr>
            <a:endParaRPr kumimoji="0" lang="de-DE" sz="24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pic>
        <p:nvPicPr>
          <p:cNvPr id="10" name="Inhaltsplatzhalter 9" descr="MYRRHA_Kern.png"/>
          <p:cNvPicPr>
            <a:picLocks noGrp="1" noChangeAspect="1"/>
          </p:cNvPicPr>
          <p:nvPr>
            <p:ph idx="1"/>
          </p:nvPr>
        </p:nvPicPr>
        <p:blipFill>
          <a:blip r:embed="rId3" cstate="print"/>
          <a:stretch>
            <a:fillRect/>
          </a:stretch>
        </p:blipFill>
        <p:spPr>
          <a:xfrm>
            <a:off x="539552" y="1124744"/>
            <a:ext cx="3433519" cy="4536504"/>
          </a:xfrm>
        </p:spPr>
      </p:pic>
      <p:sp>
        <p:nvSpPr>
          <p:cNvPr id="9" name="Rechteck 8"/>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
        <p:nvSpPr>
          <p:cNvPr id="12" name="Textplatzhalter 5"/>
          <p:cNvSpPr txBox="1">
            <a:spLocks/>
          </p:cNvSpPr>
          <p:nvPr/>
        </p:nvSpPr>
        <p:spPr>
          <a:xfrm>
            <a:off x="7740352" y="2998217"/>
            <a:ext cx="611560" cy="3587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 [</a:t>
            </a:r>
            <a:r>
              <a:rPr lang="de-DE" sz="1600" dirty="0" smtClean="0">
                <a:latin typeface="Adobe Arabic" pitchFamily="18" charset="-78"/>
                <a:cs typeface="Adobe Arabic" pitchFamily="18" charset="-78"/>
              </a:rPr>
              <a:t>10</a:t>
            </a: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a:t>
            </a:r>
            <a:endParaRPr kumimoji="0" lang="de-DE" sz="16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26</a:t>
            </a:fld>
            <a:endParaRPr lang="de-DE" dirty="0"/>
          </a:p>
        </p:txBody>
      </p:sp>
      <p:sp>
        <p:nvSpPr>
          <p:cNvPr id="6" name="Textplatzhalter 5"/>
          <p:cNvSpPr>
            <a:spLocks noGrp="1"/>
          </p:cNvSpPr>
          <p:nvPr>
            <p:ph type="body" sz="quarter" idx="13"/>
          </p:nvPr>
        </p:nvSpPr>
        <p:spPr>
          <a:xfrm>
            <a:off x="8316416" y="6165304"/>
            <a:ext cx="1944687" cy="358775"/>
          </a:xfrm>
        </p:spPr>
        <p:txBody>
          <a:bodyPr/>
          <a:lstStyle/>
          <a:p>
            <a:r>
              <a:rPr lang="de-DE" dirty="0" smtClean="0"/>
              <a:t>[9]</a:t>
            </a:r>
            <a:endParaRPr lang="de-DE" dirty="0"/>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
        <p:nvSpPr>
          <p:cNvPr id="10" name="Inhaltsplatzhalter 9"/>
          <p:cNvSpPr>
            <a:spLocks noGrp="1"/>
          </p:cNvSpPr>
          <p:nvPr>
            <p:ph idx="1"/>
          </p:nvPr>
        </p:nvSpPr>
        <p:spPr/>
        <p:txBody>
          <a:bodyPr/>
          <a:lstStyle/>
          <a:p>
            <a:endParaRPr lang="de-DE"/>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15_jParc.png"/>
          <p:cNvPicPr>
            <a:picLocks noGrp="1" noChangeAspect="1"/>
          </p:cNvPicPr>
          <p:nvPr>
            <p:ph idx="1"/>
          </p:nvPr>
        </p:nvPicPr>
        <p:blipFill>
          <a:blip r:embed="rId3" cstate="print"/>
          <a:stretch>
            <a:fillRect/>
          </a:stretch>
        </p:blipFill>
        <p:spPr>
          <a:xfrm>
            <a:off x="1043608" y="2636912"/>
            <a:ext cx="7056784" cy="3553644"/>
          </a:xfrm>
        </p:spPr>
      </p:pic>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27</a:t>
            </a:fld>
            <a:endParaRPr lang="de-DE" dirty="0"/>
          </a:p>
        </p:txBody>
      </p:sp>
      <p:sp>
        <p:nvSpPr>
          <p:cNvPr id="6" name="Textplatzhalter 5"/>
          <p:cNvSpPr>
            <a:spLocks noGrp="1"/>
          </p:cNvSpPr>
          <p:nvPr>
            <p:ph type="body" sz="quarter" idx="13"/>
          </p:nvPr>
        </p:nvSpPr>
        <p:spPr>
          <a:xfrm>
            <a:off x="7811889" y="6237312"/>
            <a:ext cx="1944687" cy="358775"/>
          </a:xfrm>
        </p:spPr>
        <p:txBody>
          <a:bodyPr/>
          <a:lstStyle/>
          <a:p>
            <a:r>
              <a:rPr lang="de-DE" dirty="0" smtClean="0"/>
              <a:t>[11]</a:t>
            </a:r>
            <a:endParaRPr lang="de-DE" dirty="0"/>
          </a:p>
        </p:txBody>
      </p:sp>
      <p:sp>
        <p:nvSpPr>
          <p:cNvPr id="8" name="Inhaltsplatzhalter 1"/>
          <p:cNvSpPr txBox="1">
            <a:spLocks/>
          </p:cNvSpPr>
          <p:nvPr/>
        </p:nvSpPr>
        <p:spPr>
          <a:xfrm>
            <a:off x="457200" y="980728"/>
            <a:ext cx="8229600" cy="514543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Weitere</a:t>
            </a:r>
            <a:r>
              <a:rPr kumimoji="0" lang="de-DE" sz="28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t> </a:t>
            </a:r>
            <a: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Erforschung z.B. in Japan: </a:t>
            </a:r>
            <a:r>
              <a:rPr lang="de-DE" sz="2800" dirty="0" smtClean="0">
                <a:latin typeface="Adobe Arabic" pitchFamily="18" charset="-78"/>
                <a:cs typeface="Adobe Arabic" pitchFamily="18" charset="-78"/>
              </a:rPr>
              <a:t>J-</a:t>
            </a:r>
            <a: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PARC</a:t>
            </a:r>
            <a:r>
              <a:rPr lang="de-DE" sz="2800" dirty="0" smtClean="0">
                <a:latin typeface="Adobe Arabic" pitchFamily="18" charset="-78"/>
                <a:cs typeface="Adobe Arabic" pitchFamily="18" charset="-78"/>
              </a:rPr>
              <a:t> (Baustart 2013)</a:t>
            </a:r>
            <a:endPar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endParaRPr>
          </a:p>
          <a:p>
            <a:pPr marL="800100" lvl="1" indent="-342900">
              <a:spcBef>
                <a:spcPct val="20000"/>
              </a:spcBef>
              <a:buFont typeface="Courier New" pitchFamily="49" charset="0"/>
              <a:buChar char="o"/>
            </a:pPr>
            <a:r>
              <a:rPr lang="de-DE" sz="2400" noProof="0" dirty="0" smtClean="0">
                <a:latin typeface="Adobe Arabic" pitchFamily="18" charset="-78"/>
                <a:cs typeface="Adobe Arabic" pitchFamily="18" charset="-78"/>
              </a:rPr>
              <a:t>Losgelöste Erforschung bzgl. </a:t>
            </a:r>
            <a:r>
              <a:rPr lang="de-DE" sz="2400" noProof="0" dirty="0" err="1" smtClean="0">
                <a:latin typeface="Adobe Arabic" pitchFamily="18" charset="-78"/>
                <a:cs typeface="Adobe Arabic" pitchFamily="18" charset="-78"/>
              </a:rPr>
              <a:t>Spallationsmaterial</a:t>
            </a:r>
            <a:r>
              <a:rPr lang="de-DE" sz="2400" noProof="0" dirty="0" smtClean="0">
                <a:latin typeface="Adobe Arabic" pitchFamily="18" charset="-78"/>
                <a:cs typeface="Adobe Arabic" pitchFamily="18" charset="-78"/>
              </a:rPr>
              <a:t> und Transmutationsprozess</a:t>
            </a:r>
            <a:endParaRPr kumimoji="0" lang="de-DE" sz="24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sp>
        <p:nvSpPr>
          <p:cNvPr id="9" name="Rechteck 8"/>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Vor- / Nachteile des Reaktorkonzepts</a:t>
            </a:r>
          </a:p>
          <a:p>
            <a:pPr lvl="1"/>
            <a:r>
              <a:rPr lang="de-DE" dirty="0" smtClean="0">
                <a:solidFill>
                  <a:srgbClr val="01951A"/>
                </a:solidFill>
              </a:rPr>
              <a:t>Brutstofffreier Brennstoff einsetzbar -&gt; hohe Transmutationsraten</a:t>
            </a:r>
            <a:br>
              <a:rPr lang="de-DE" dirty="0" smtClean="0">
                <a:solidFill>
                  <a:srgbClr val="01951A"/>
                </a:solidFill>
              </a:rPr>
            </a:br>
            <a:r>
              <a:rPr lang="de-DE" dirty="0" smtClean="0">
                <a:solidFill>
                  <a:srgbClr val="01951A"/>
                </a:solidFill>
              </a:rPr>
              <a:t>Brennstoffkonfigurationen mit geringerer </a:t>
            </a:r>
            <a:r>
              <a:rPr lang="de-DE" dirty="0" err="1" smtClean="0">
                <a:solidFill>
                  <a:srgbClr val="01951A"/>
                </a:solidFill>
              </a:rPr>
              <a:t>Reaktivität</a:t>
            </a:r>
            <a:r>
              <a:rPr lang="de-DE" dirty="0" smtClean="0">
                <a:solidFill>
                  <a:srgbClr val="01951A"/>
                </a:solidFill>
              </a:rPr>
              <a:t> einsetzbar</a:t>
            </a:r>
          </a:p>
          <a:p>
            <a:pPr lvl="1"/>
            <a:r>
              <a:rPr lang="de-DE" dirty="0" smtClean="0">
                <a:solidFill>
                  <a:srgbClr val="01951A"/>
                </a:solidFill>
              </a:rPr>
              <a:t>Sicherheit und Flexibilität des Konzeptes durch Unterkritikalität</a:t>
            </a:r>
          </a:p>
          <a:p>
            <a:pPr lvl="1"/>
            <a:r>
              <a:rPr lang="de-DE" dirty="0" smtClean="0">
                <a:solidFill>
                  <a:srgbClr val="FF0000"/>
                </a:solidFill>
              </a:rPr>
              <a:t>Produktion von festem Brennstoff problematisch – prozessbedingt Transuran-Verluste</a:t>
            </a:r>
          </a:p>
          <a:p>
            <a:pPr lvl="1"/>
            <a:r>
              <a:rPr lang="de-DE" dirty="0" smtClean="0">
                <a:solidFill>
                  <a:srgbClr val="FF0000"/>
                </a:solidFill>
              </a:rPr>
              <a:t>Erhöhte Komplexität und Anforderungen durch Ankopplung eines </a:t>
            </a:r>
            <a:br>
              <a:rPr lang="de-DE" dirty="0" smtClean="0">
                <a:solidFill>
                  <a:srgbClr val="FF0000"/>
                </a:solidFill>
              </a:rPr>
            </a:br>
            <a:r>
              <a:rPr lang="de-DE" dirty="0" smtClean="0">
                <a:solidFill>
                  <a:srgbClr val="FF0000"/>
                </a:solidFill>
              </a:rPr>
              <a:t>zusätzlichen Beschleunigers</a:t>
            </a:r>
          </a:p>
          <a:p>
            <a:pPr lvl="1"/>
            <a:r>
              <a:rPr lang="de-DE" dirty="0" err="1" smtClean="0">
                <a:solidFill>
                  <a:srgbClr val="FF0000"/>
                </a:solidFill>
              </a:rPr>
              <a:t>Korrosivität</a:t>
            </a:r>
            <a:r>
              <a:rPr lang="de-DE" dirty="0" smtClean="0">
                <a:solidFill>
                  <a:srgbClr val="FF0000"/>
                </a:solidFill>
              </a:rPr>
              <a:t> von Blei</a:t>
            </a:r>
          </a:p>
          <a:p>
            <a:pPr lvl="1"/>
            <a:endParaRPr lang="de-DE" dirty="0" smtClean="0"/>
          </a:p>
          <a:p>
            <a:endParaRPr lang="de-DE" dirty="0" smtClean="0"/>
          </a:p>
          <a:p>
            <a:pPr lvl="1"/>
            <a:endParaRPr lang="de-DE" dirty="0"/>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28</a:t>
            </a:fld>
            <a:endParaRPr lang="de-DE" dirty="0"/>
          </a:p>
        </p:txBody>
      </p:sp>
      <p:sp>
        <p:nvSpPr>
          <p:cNvPr id="6" name="Textplatzhalter 5"/>
          <p:cNvSpPr>
            <a:spLocks noGrp="1"/>
          </p:cNvSpPr>
          <p:nvPr>
            <p:ph type="body" sz="quarter" idx="13"/>
          </p:nvPr>
        </p:nvSpPr>
        <p:spPr>
          <a:xfrm>
            <a:off x="7812360" y="4725144"/>
            <a:ext cx="1944687" cy="358775"/>
          </a:xfrm>
        </p:spPr>
        <p:txBody>
          <a:bodyPr/>
          <a:lstStyle/>
          <a:p>
            <a:r>
              <a:rPr lang="de-DE" dirty="0" smtClean="0"/>
              <a:t>[1]</a:t>
            </a:r>
            <a:endParaRPr lang="de-DE" dirty="0"/>
          </a:p>
        </p:txBody>
      </p:sp>
      <p:sp>
        <p:nvSpPr>
          <p:cNvPr id="7" name="Rechteck 6"/>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Kritische Reaktoren mit flüssigem Brennstoff</a:t>
            </a:r>
            <a:endParaRPr lang="de-DE" dirty="0"/>
          </a:p>
        </p:txBody>
      </p:sp>
      <p:sp>
        <p:nvSpPr>
          <p:cNvPr id="3" name="Inhaltsplatzhalter 2"/>
          <p:cNvSpPr>
            <a:spLocks noGrp="1"/>
          </p:cNvSpPr>
          <p:nvPr>
            <p:ph idx="1"/>
          </p:nvPr>
        </p:nvSpPr>
        <p:spPr/>
        <p:txBody>
          <a:bodyPr/>
          <a:lstStyle/>
          <a:p>
            <a:r>
              <a:rPr lang="de-DE" dirty="0" smtClean="0"/>
              <a:t>Zum Beispiel schneller </a:t>
            </a:r>
            <a:r>
              <a:rPr lang="de-DE" dirty="0" err="1" smtClean="0"/>
              <a:t>Salzschmelzenreaktor</a:t>
            </a:r>
            <a:endParaRPr lang="de-DE" dirty="0" smtClean="0"/>
          </a:p>
          <a:p>
            <a:r>
              <a:rPr lang="de-DE" dirty="0" smtClean="0"/>
              <a:t>Brennstoff in Form von geschmolzenem Salz, zeitgleich Kühlmittel</a:t>
            </a:r>
            <a:endParaRPr lang="de-DE" dirty="0"/>
          </a:p>
        </p:txBody>
      </p:sp>
      <p:sp>
        <p:nvSpPr>
          <p:cNvPr id="4" name="Datumsplatzhalter 3"/>
          <p:cNvSpPr>
            <a:spLocks noGrp="1"/>
          </p:cNvSpPr>
          <p:nvPr>
            <p:ph type="dt" sz="half" idx="10"/>
          </p:nvPr>
        </p:nvSpPr>
        <p:spPr/>
        <p:txBody>
          <a:bodyPr/>
          <a:lstStyle/>
          <a:p>
            <a:r>
              <a:rPr lang="de-DE" smtClean="0"/>
              <a:t>27.01.2017</a:t>
            </a:r>
            <a:endParaRPr lang="de-DE" dirty="0"/>
          </a:p>
        </p:txBody>
      </p:sp>
      <p:sp>
        <p:nvSpPr>
          <p:cNvPr id="5" name="Fußzeilenplatzhalter 4"/>
          <p:cNvSpPr>
            <a:spLocks noGrp="1"/>
          </p:cNvSpPr>
          <p:nvPr>
            <p:ph type="ftr" sz="quarter" idx="11"/>
          </p:nvPr>
        </p:nvSpPr>
        <p:spPr/>
        <p:txBody>
          <a:bodyPr/>
          <a:lstStyle/>
          <a:p>
            <a:r>
              <a:rPr lang="de-DE" smtClean="0"/>
              <a:t>Transmutation – Matthias Jaeger</a:t>
            </a:r>
            <a:endParaRPr lang="de-DE" dirty="0"/>
          </a:p>
        </p:txBody>
      </p:sp>
      <p:sp>
        <p:nvSpPr>
          <p:cNvPr id="6" name="Foliennummernplatzhalter 5"/>
          <p:cNvSpPr>
            <a:spLocks noGrp="1"/>
          </p:cNvSpPr>
          <p:nvPr>
            <p:ph type="sldNum" sz="quarter" idx="12"/>
          </p:nvPr>
        </p:nvSpPr>
        <p:spPr/>
        <p:txBody>
          <a:bodyPr/>
          <a:lstStyle/>
          <a:p>
            <a:fld id="{1A73E011-4CD9-4D05-A24A-32BCD9CDCEE7}" type="slidenum">
              <a:rPr lang="de-DE" smtClean="0"/>
              <a:pPr/>
              <a:t>29</a:t>
            </a:fld>
            <a:endParaRPr lang="de-DE" dirty="0"/>
          </a:p>
        </p:txBody>
      </p:sp>
      <p:sp>
        <p:nvSpPr>
          <p:cNvPr id="7" name="Textplatzhalter 6"/>
          <p:cNvSpPr>
            <a:spLocks noGrp="1"/>
          </p:cNvSpPr>
          <p:nvPr>
            <p:ph type="body" sz="quarter" idx="13"/>
          </p:nvPr>
        </p:nvSpPr>
        <p:spPr>
          <a:xfrm>
            <a:off x="6012160" y="6093296"/>
            <a:ext cx="1944687" cy="358775"/>
          </a:xfrm>
        </p:spPr>
        <p:txBody>
          <a:bodyPr/>
          <a:lstStyle/>
          <a:p>
            <a:r>
              <a:rPr lang="de-DE" dirty="0" smtClean="0"/>
              <a:t>[12]</a:t>
            </a:r>
            <a:endParaRPr lang="de-DE" dirty="0"/>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pic>
        <p:nvPicPr>
          <p:cNvPr id="10" name="Grafik 9" descr="FSR.png"/>
          <p:cNvPicPr>
            <a:picLocks noChangeAspect="1"/>
          </p:cNvPicPr>
          <p:nvPr/>
        </p:nvPicPr>
        <p:blipFill>
          <a:blip r:embed="rId3" cstate="print"/>
          <a:stretch>
            <a:fillRect/>
          </a:stretch>
        </p:blipFill>
        <p:spPr>
          <a:xfrm>
            <a:off x="1259632" y="2996952"/>
            <a:ext cx="4788024" cy="337664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Übergang geschlossene        offene Systeme</a:t>
            </a:r>
            <a:endParaRPr lang="de-DE" dirty="0" smtClean="0"/>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3</a:t>
            </a:fld>
            <a:endParaRPr lang="de-DE" dirty="0"/>
          </a:p>
        </p:txBody>
      </p:sp>
      <p:sp>
        <p:nvSpPr>
          <p:cNvPr id="7" name="Rechteck 6"/>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1. </a:t>
            </a:r>
            <a:r>
              <a:rPr lang="de-DE" sz="1600" dirty="0" smtClean="0">
                <a:latin typeface="Adobe Arabic" pitchFamily="18" charset="-78"/>
                <a:cs typeface="Adobe Arabic" pitchFamily="18" charset="-78"/>
              </a:rPr>
              <a:t>Problemstellung</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cxnSp>
        <p:nvCxnSpPr>
          <p:cNvPr id="14" name="Gerade Verbindung mit Pfeil 13"/>
          <p:cNvCxnSpPr/>
          <p:nvPr/>
        </p:nvCxnSpPr>
        <p:spPr>
          <a:xfrm>
            <a:off x="4067944" y="1268760"/>
            <a:ext cx="36004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Abgerundetes Rechteck 14"/>
          <p:cNvSpPr/>
          <p:nvPr/>
        </p:nvSpPr>
        <p:spPr>
          <a:xfrm>
            <a:off x="539552" y="2996952"/>
            <a:ext cx="3168352" cy="19442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Inhaltsplatzhalter 1"/>
          <p:cNvSpPr txBox="1">
            <a:spLocks/>
          </p:cNvSpPr>
          <p:nvPr/>
        </p:nvSpPr>
        <p:spPr>
          <a:xfrm>
            <a:off x="1115616" y="3501008"/>
            <a:ext cx="2016224" cy="1286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dobe Arabic" pitchFamily="18" charset="-78"/>
                <a:ea typeface="+mn-ea"/>
                <a:cs typeface="Adobe Arabic" pitchFamily="18" charset="-78"/>
              </a:defRPr>
            </a:lvl1pPr>
            <a:lvl2pPr marL="742950" indent="-285750" algn="l" defTabSz="914400" rtl="0" eaLnBrk="1" latinLnBrk="0" hangingPunct="1">
              <a:spcBef>
                <a:spcPct val="20000"/>
              </a:spcBef>
              <a:buFont typeface="Courier New" pitchFamily="49" charset="0"/>
              <a:buChar char="o"/>
              <a:defRPr sz="2400" kern="1200">
                <a:solidFill>
                  <a:schemeClr val="tx1"/>
                </a:solidFill>
                <a:latin typeface="Adobe Arabic" pitchFamily="18" charset="-78"/>
                <a:ea typeface="+mn-ea"/>
                <a:cs typeface="Adobe Arabic" pitchFamily="18" charset="-78"/>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dobe Arabic" pitchFamily="18" charset="-78"/>
                <a:ea typeface="+mn-ea"/>
                <a:cs typeface="Adobe Arabic" pitchFamily="18" charset="-78"/>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dobe Arabic" pitchFamily="18" charset="-78"/>
                <a:ea typeface="+mn-ea"/>
                <a:cs typeface="Adobe Arabic" pitchFamily="18" charset="-78"/>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dobe Arabic" pitchFamily="18" charset="-78"/>
                <a:ea typeface="+mn-ea"/>
                <a:cs typeface="Adobe Arabic" pitchFamily="18" charset="-7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sz="2400" dirty="0" smtClean="0"/>
              <a:t>Komplizierter </a:t>
            </a:r>
            <a:br>
              <a:rPr lang="de-DE" sz="2400" dirty="0" smtClean="0"/>
            </a:br>
            <a:r>
              <a:rPr lang="de-DE" sz="2400" dirty="0" smtClean="0"/>
              <a:t>Stromkreis</a:t>
            </a:r>
            <a:endParaRPr lang="de-DE" sz="2400" dirty="0" smtClean="0"/>
          </a:p>
        </p:txBody>
      </p:sp>
      <p:cxnSp>
        <p:nvCxnSpPr>
          <p:cNvPr id="19" name="Gerade Verbindung 18"/>
          <p:cNvCxnSpPr>
            <a:stCxn id="15" idx="0"/>
          </p:cNvCxnSpPr>
          <p:nvPr/>
        </p:nvCxnSpPr>
        <p:spPr>
          <a:xfrm flipV="1">
            <a:off x="2123728" y="234888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a:xfrm flipV="1">
            <a:off x="2110036" y="4941168"/>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a:off x="2123728" y="2348880"/>
            <a:ext cx="43924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a:off x="2110036" y="5589240"/>
            <a:ext cx="4392488"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Abgerundetes Rechteck 25"/>
          <p:cNvSpPr/>
          <p:nvPr/>
        </p:nvSpPr>
        <p:spPr>
          <a:xfrm>
            <a:off x="5364088" y="3334080"/>
            <a:ext cx="2304256" cy="13044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Inhaltsplatzhalter 1"/>
          <p:cNvSpPr txBox="1">
            <a:spLocks/>
          </p:cNvSpPr>
          <p:nvPr/>
        </p:nvSpPr>
        <p:spPr>
          <a:xfrm>
            <a:off x="6141318" y="3717293"/>
            <a:ext cx="936104" cy="1286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dobe Arabic" pitchFamily="18" charset="-78"/>
                <a:ea typeface="+mn-ea"/>
                <a:cs typeface="Adobe Arabic" pitchFamily="18" charset="-78"/>
              </a:defRPr>
            </a:lvl1pPr>
            <a:lvl2pPr marL="742950" indent="-285750" algn="l" defTabSz="914400" rtl="0" eaLnBrk="1" latinLnBrk="0" hangingPunct="1">
              <a:spcBef>
                <a:spcPct val="20000"/>
              </a:spcBef>
              <a:buFont typeface="Courier New" pitchFamily="49" charset="0"/>
              <a:buChar char="o"/>
              <a:defRPr sz="2400" kern="1200">
                <a:solidFill>
                  <a:schemeClr val="tx1"/>
                </a:solidFill>
                <a:latin typeface="Adobe Arabic" pitchFamily="18" charset="-78"/>
                <a:ea typeface="+mn-ea"/>
                <a:cs typeface="Adobe Arabic" pitchFamily="18" charset="-78"/>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dobe Arabic" pitchFamily="18" charset="-78"/>
                <a:ea typeface="+mn-ea"/>
                <a:cs typeface="Adobe Arabic" pitchFamily="18" charset="-78"/>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dobe Arabic" pitchFamily="18" charset="-78"/>
                <a:ea typeface="+mn-ea"/>
                <a:cs typeface="Adobe Arabic" pitchFamily="18" charset="-78"/>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dobe Arabic" pitchFamily="18" charset="-78"/>
                <a:ea typeface="+mn-ea"/>
                <a:cs typeface="Adobe Arabic" pitchFamily="18" charset="-7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sz="2400" dirty="0" smtClean="0"/>
              <a:t>RTD</a:t>
            </a:r>
            <a:endParaRPr lang="de-DE" sz="2400" dirty="0" smtClean="0"/>
          </a:p>
        </p:txBody>
      </p:sp>
      <p:cxnSp>
        <p:nvCxnSpPr>
          <p:cNvPr id="29" name="Gerade Verbindung 28"/>
          <p:cNvCxnSpPr>
            <a:endCxn id="26" idx="0"/>
          </p:cNvCxnSpPr>
          <p:nvPr/>
        </p:nvCxnSpPr>
        <p:spPr>
          <a:xfrm>
            <a:off x="6502524" y="2348880"/>
            <a:ext cx="13692" cy="98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a:xfrm>
            <a:off x="6488832" y="4638531"/>
            <a:ext cx="13692" cy="98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Gerade Verbindung 33"/>
          <p:cNvCxnSpPr>
            <a:endCxn id="39" idx="1"/>
          </p:cNvCxnSpPr>
          <p:nvPr/>
        </p:nvCxnSpPr>
        <p:spPr>
          <a:xfrm>
            <a:off x="4258509" y="2133701"/>
            <a:ext cx="237115" cy="430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a:endCxn id="38" idx="7"/>
          </p:cNvCxnSpPr>
          <p:nvPr/>
        </p:nvCxnSpPr>
        <p:spPr>
          <a:xfrm flipH="1">
            <a:off x="4309426" y="2133701"/>
            <a:ext cx="237115" cy="430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Ellipse 37"/>
          <p:cNvSpPr/>
          <p:nvPr/>
        </p:nvSpPr>
        <p:spPr>
          <a:xfrm>
            <a:off x="4186501" y="2537695"/>
            <a:ext cx="144016" cy="18002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p:cNvSpPr/>
          <p:nvPr/>
        </p:nvSpPr>
        <p:spPr>
          <a:xfrm>
            <a:off x="4474533" y="2537695"/>
            <a:ext cx="144016" cy="18002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2" name="Gerade Verbindung 41"/>
          <p:cNvCxnSpPr>
            <a:endCxn id="45" idx="1"/>
          </p:cNvCxnSpPr>
          <p:nvPr/>
        </p:nvCxnSpPr>
        <p:spPr>
          <a:xfrm>
            <a:off x="4269055" y="5374061"/>
            <a:ext cx="237115" cy="430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a:endCxn id="44" idx="7"/>
          </p:cNvCxnSpPr>
          <p:nvPr/>
        </p:nvCxnSpPr>
        <p:spPr>
          <a:xfrm flipH="1">
            <a:off x="4319972" y="5374061"/>
            <a:ext cx="237115" cy="430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197047" y="5778055"/>
            <a:ext cx="144016" cy="18002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Ellipse 44"/>
          <p:cNvSpPr/>
          <p:nvPr/>
        </p:nvSpPr>
        <p:spPr>
          <a:xfrm>
            <a:off x="4485079" y="5778055"/>
            <a:ext cx="144016" cy="18002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4" grpId="0" animBg="1"/>
      <p:bldP spid="4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Vor- und Nachteile des Reaktorkonzepts</a:t>
            </a:r>
          </a:p>
          <a:p>
            <a:pPr lvl="1"/>
            <a:r>
              <a:rPr lang="de-DE" dirty="0" smtClean="0">
                <a:solidFill>
                  <a:srgbClr val="01951A"/>
                </a:solidFill>
              </a:rPr>
              <a:t>Keine Produktion des Brennstoffs erforderlich</a:t>
            </a:r>
          </a:p>
          <a:p>
            <a:pPr lvl="1"/>
            <a:r>
              <a:rPr lang="de-DE" dirty="0" smtClean="0">
                <a:solidFill>
                  <a:srgbClr val="01951A"/>
                </a:solidFill>
              </a:rPr>
              <a:t>Verluste aus der Aufbereitung verbleiben im Reaktor</a:t>
            </a:r>
          </a:p>
          <a:p>
            <a:pPr lvl="1"/>
            <a:r>
              <a:rPr lang="de-DE" dirty="0" smtClean="0">
                <a:solidFill>
                  <a:srgbClr val="01951A"/>
                </a:solidFill>
              </a:rPr>
              <a:t>Hohe mA Konzentration möglich, nur begrenzt durch Löslichkeit im Salz</a:t>
            </a:r>
          </a:p>
          <a:p>
            <a:pPr lvl="1"/>
            <a:r>
              <a:rPr lang="de-DE" dirty="0" smtClean="0">
                <a:solidFill>
                  <a:srgbClr val="01951A"/>
                </a:solidFill>
              </a:rPr>
              <a:t>Partitionierung kann „online“ geschehen, </a:t>
            </a:r>
            <a:r>
              <a:rPr lang="de-DE" dirty="0" err="1" smtClean="0">
                <a:solidFill>
                  <a:srgbClr val="01951A"/>
                </a:solidFill>
              </a:rPr>
              <a:t>dh</a:t>
            </a:r>
            <a:r>
              <a:rPr lang="de-DE" dirty="0" smtClean="0">
                <a:solidFill>
                  <a:srgbClr val="01951A"/>
                </a:solidFill>
              </a:rPr>
              <a:t>. alles in einer Anlage</a:t>
            </a:r>
          </a:p>
          <a:p>
            <a:pPr lvl="1"/>
            <a:r>
              <a:rPr lang="de-DE" dirty="0" smtClean="0">
                <a:solidFill>
                  <a:srgbClr val="01951A"/>
                </a:solidFill>
              </a:rPr>
              <a:t>Studie: </a:t>
            </a:r>
            <a:br>
              <a:rPr lang="de-DE" dirty="0" smtClean="0">
                <a:solidFill>
                  <a:srgbClr val="01951A"/>
                </a:solidFill>
              </a:rPr>
            </a:br>
            <a:r>
              <a:rPr lang="de-DE" dirty="0" smtClean="0">
                <a:solidFill>
                  <a:srgbClr val="01951A"/>
                </a:solidFill>
              </a:rPr>
              <a:t>Nach ca. 50 Jahren Betrieb Transmutationsrate von 79 % </a:t>
            </a:r>
            <a:br>
              <a:rPr lang="de-DE" dirty="0" smtClean="0">
                <a:solidFill>
                  <a:srgbClr val="01951A"/>
                </a:solidFill>
              </a:rPr>
            </a:br>
            <a:r>
              <a:rPr lang="de-DE" dirty="0" smtClean="0">
                <a:solidFill>
                  <a:srgbClr val="01951A"/>
                </a:solidFill>
              </a:rPr>
              <a:t>Steigerung auf 97 % durch nachgeschalteten Betrieb möglich</a:t>
            </a:r>
          </a:p>
          <a:p>
            <a:pPr lvl="1"/>
            <a:r>
              <a:rPr lang="de-DE" dirty="0" smtClean="0">
                <a:solidFill>
                  <a:srgbClr val="FF0000"/>
                </a:solidFill>
              </a:rPr>
              <a:t>Mangelnde Erforschung und Erfahrung</a:t>
            </a:r>
          </a:p>
          <a:p>
            <a:pPr lvl="1"/>
            <a:endParaRPr lang="de-DE" dirty="0"/>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30</a:t>
            </a:fld>
            <a:endParaRPr lang="de-DE" dirty="0"/>
          </a:p>
        </p:txBody>
      </p:sp>
      <p:sp>
        <p:nvSpPr>
          <p:cNvPr id="7" name="Rechteck 6"/>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 III</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
        <p:nvSpPr>
          <p:cNvPr id="9" name="Textplatzhalter 5"/>
          <p:cNvSpPr txBox="1">
            <a:spLocks/>
          </p:cNvSpPr>
          <p:nvPr/>
        </p:nvSpPr>
        <p:spPr>
          <a:xfrm>
            <a:off x="8171656" y="4077072"/>
            <a:ext cx="1944687" cy="3587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[13]</a:t>
            </a:r>
            <a:endParaRPr kumimoji="0" lang="de-DE" sz="16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sp>
        <p:nvSpPr>
          <p:cNvPr id="10" name="Textplatzhalter 9"/>
          <p:cNvSpPr>
            <a:spLocks noGrp="1"/>
          </p:cNvSpPr>
          <p:nvPr>
            <p:ph type="body" sz="quarter" idx="13"/>
          </p:nvPr>
        </p:nvSpPr>
        <p:spPr/>
        <p:txBody>
          <a:bodyPr/>
          <a:lstStyle/>
          <a:p>
            <a:endParaRPr lang="de-DE"/>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Option ADS mit flüssigem Brennstoff ?</a:t>
            </a:r>
            <a:endParaRPr lang="de-DE" dirty="0"/>
          </a:p>
        </p:txBody>
      </p:sp>
      <p:pic>
        <p:nvPicPr>
          <p:cNvPr id="8" name="Inhaltsplatzhalter 7" descr="images.jpg"/>
          <p:cNvPicPr>
            <a:picLocks noGrp="1" noChangeAspect="1"/>
          </p:cNvPicPr>
          <p:nvPr>
            <p:ph idx="1"/>
          </p:nvPr>
        </p:nvPicPr>
        <p:blipFill>
          <a:blip r:embed="rId3" cstate="print"/>
          <a:stretch>
            <a:fillRect/>
          </a:stretch>
        </p:blipFill>
        <p:spPr>
          <a:xfrm>
            <a:off x="5580112" y="2204864"/>
            <a:ext cx="2853430" cy="1112838"/>
          </a:xfrm>
        </p:spPr>
      </p:pic>
      <p:sp>
        <p:nvSpPr>
          <p:cNvPr id="4" name="Datumsplatzhalter 3"/>
          <p:cNvSpPr>
            <a:spLocks noGrp="1"/>
          </p:cNvSpPr>
          <p:nvPr>
            <p:ph type="dt" sz="half" idx="10"/>
          </p:nvPr>
        </p:nvSpPr>
        <p:spPr/>
        <p:txBody>
          <a:bodyPr/>
          <a:lstStyle/>
          <a:p>
            <a:r>
              <a:rPr lang="de-DE" smtClean="0"/>
              <a:t>27.01.2017</a:t>
            </a:r>
            <a:endParaRPr lang="de-DE" dirty="0"/>
          </a:p>
        </p:txBody>
      </p:sp>
      <p:sp>
        <p:nvSpPr>
          <p:cNvPr id="5" name="Fußzeilenplatzhalter 4"/>
          <p:cNvSpPr>
            <a:spLocks noGrp="1"/>
          </p:cNvSpPr>
          <p:nvPr>
            <p:ph type="ftr" sz="quarter" idx="11"/>
          </p:nvPr>
        </p:nvSpPr>
        <p:spPr/>
        <p:txBody>
          <a:bodyPr/>
          <a:lstStyle/>
          <a:p>
            <a:r>
              <a:rPr lang="de-DE" smtClean="0"/>
              <a:t>Transmutation – Matthias Jaeger</a:t>
            </a:r>
            <a:endParaRPr lang="de-DE" dirty="0"/>
          </a:p>
        </p:txBody>
      </p:sp>
      <p:sp>
        <p:nvSpPr>
          <p:cNvPr id="6" name="Foliennummernplatzhalter 5"/>
          <p:cNvSpPr>
            <a:spLocks noGrp="1"/>
          </p:cNvSpPr>
          <p:nvPr>
            <p:ph type="sldNum" sz="quarter" idx="12"/>
          </p:nvPr>
        </p:nvSpPr>
        <p:spPr/>
        <p:txBody>
          <a:bodyPr/>
          <a:lstStyle/>
          <a:p>
            <a:fld id="{1A73E011-4CD9-4D05-A24A-32BCD9CDCEE7}" type="slidenum">
              <a:rPr lang="de-DE" smtClean="0"/>
              <a:pPr/>
              <a:t>31</a:t>
            </a:fld>
            <a:endParaRPr lang="de-DE" dirty="0"/>
          </a:p>
        </p:txBody>
      </p:sp>
      <p:sp>
        <p:nvSpPr>
          <p:cNvPr id="7" name="Textplatzhalter 6"/>
          <p:cNvSpPr>
            <a:spLocks noGrp="1"/>
          </p:cNvSpPr>
          <p:nvPr>
            <p:ph type="body" sz="quarter" idx="13"/>
          </p:nvPr>
        </p:nvSpPr>
        <p:spPr>
          <a:xfrm>
            <a:off x="7524328" y="6165304"/>
            <a:ext cx="1944687" cy="358775"/>
          </a:xfrm>
        </p:spPr>
        <p:txBody>
          <a:bodyPr/>
          <a:lstStyle/>
          <a:p>
            <a:r>
              <a:rPr lang="de-DE" dirty="0" smtClean="0"/>
              <a:t>[14]</a:t>
            </a:r>
            <a:endParaRPr lang="de-DE" dirty="0"/>
          </a:p>
        </p:txBody>
      </p:sp>
      <p:pic>
        <p:nvPicPr>
          <p:cNvPr id="9" name="Grafik 8" descr="10_MSR_Kernaufbau.png"/>
          <p:cNvPicPr>
            <a:picLocks noChangeAspect="1"/>
          </p:cNvPicPr>
          <p:nvPr/>
        </p:nvPicPr>
        <p:blipFill>
          <a:blip r:embed="rId4" cstate="print"/>
          <a:stretch>
            <a:fillRect/>
          </a:stretch>
        </p:blipFill>
        <p:spPr>
          <a:xfrm>
            <a:off x="4499992" y="3429000"/>
            <a:ext cx="4139952" cy="2753912"/>
          </a:xfrm>
          <a:prstGeom prst="rect">
            <a:avLst/>
          </a:prstGeom>
        </p:spPr>
      </p:pic>
      <p:sp>
        <p:nvSpPr>
          <p:cNvPr id="10" name="Inhaltsplatzhalter 2"/>
          <p:cNvSpPr txBox="1">
            <a:spLocks/>
          </p:cNvSpPr>
          <p:nvPr/>
        </p:nvSpPr>
        <p:spPr>
          <a:xfrm>
            <a:off x="457200" y="1844824"/>
            <a:ext cx="8229600" cy="4281339"/>
          </a:xfrm>
          <a:prstGeom prst="rect">
            <a:avLst/>
          </a:prstGeom>
        </p:spPr>
        <p:txBody>
          <a:bodyPr vert="horz" lIns="91440" tIns="45720" rIns="91440" bIns="45720" rtlCol="0">
            <a:normAutofit/>
          </a:bodyPr>
          <a:lstStyle/>
          <a:p>
            <a: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Hoffnung in den 90‘ern: Zweistufiger Transmutationsprozess </a:t>
            </a:r>
            <a:b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br>
            <a:r>
              <a:rPr kumimoji="0" lang="de-DE" sz="28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1/5 -&gt; 1/500 der ursprünglichen</a:t>
            </a:r>
            <a:r>
              <a:rPr kumimoji="0" lang="de-DE" sz="28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t> mA Menge</a:t>
            </a:r>
            <a:br>
              <a:rPr kumimoji="0" lang="de-DE" sz="28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br>
            <a:r>
              <a:rPr kumimoji="0" lang="de-DE" sz="28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t/>
            </a:r>
            <a:br>
              <a:rPr kumimoji="0" lang="de-DE" sz="28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br>
            <a:r>
              <a:rPr kumimoji="0" lang="de-DE" sz="24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t>[</a:t>
            </a:r>
            <a:r>
              <a:rPr kumimoji="0" lang="de-DE" sz="2400" b="0" i="0" u="none" strike="noStrike" kern="1200" cap="none" spc="0" normalizeH="0" noProof="0" dirty="0" err="1" smtClean="0">
                <a:ln>
                  <a:noFill/>
                </a:ln>
                <a:solidFill>
                  <a:schemeClr val="tx1"/>
                </a:solidFill>
                <a:effectLst/>
                <a:uLnTx/>
                <a:uFillTx/>
                <a:latin typeface="Adobe Arabic" pitchFamily="18" charset="-78"/>
                <a:ea typeface="+mn-ea"/>
                <a:cs typeface="Adobe Arabic" pitchFamily="18" charset="-78"/>
              </a:rPr>
              <a:t>Bowman</a:t>
            </a:r>
            <a:r>
              <a:rPr kumimoji="0" lang="de-DE" sz="24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t> 1998, 14] </a:t>
            </a:r>
            <a:r>
              <a:rPr kumimoji="0" lang="de-DE" sz="28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t/>
            </a:r>
            <a:br>
              <a:rPr kumimoji="0" lang="de-DE" sz="28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br>
            <a:r>
              <a:rPr kumimoji="0" lang="de-DE" sz="2000" b="0" i="0"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t>„</a:t>
            </a:r>
            <a:r>
              <a:rPr lang="de-DE" sz="2000" i="1" dirty="0" err="1" smtClean="0">
                <a:latin typeface="Adobe Arabic" pitchFamily="18" charset="-78"/>
                <a:cs typeface="Adobe Arabic" pitchFamily="18" charset="-78"/>
              </a:rPr>
              <a:t>Geologic</a:t>
            </a:r>
            <a:r>
              <a:rPr lang="de-DE" sz="2000" i="1" dirty="0" smtClean="0">
                <a:latin typeface="Adobe Arabic" pitchFamily="18" charset="-78"/>
                <a:cs typeface="Adobe Arabic" pitchFamily="18" charset="-78"/>
              </a:rPr>
              <a:t> </a:t>
            </a:r>
            <a:r>
              <a:rPr lang="de-DE" sz="2000" i="1" dirty="0" err="1" smtClean="0">
                <a:latin typeface="Adobe Arabic" pitchFamily="18" charset="-78"/>
                <a:cs typeface="Adobe Arabic" pitchFamily="18" charset="-78"/>
              </a:rPr>
              <a:t>confinement</a:t>
            </a:r>
            <a:r>
              <a:rPr lang="de-DE" sz="2000" i="1" dirty="0" smtClean="0">
                <a:latin typeface="Adobe Arabic" pitchFamily="18" charset="-78"/>
                <a:cs typeface="Adobe Arabic" pitchFamily="18" charset="-78"/>
              </a:rPr>
              <a:t> </a:t>
            </a:r>
            <a:r>
              <a:rPr lang="de-DE" sz="2000" i="1" dirty="0" err="1" smtClean="0">
                <a:latin typeface="Adobe Arabic" pitchFamily="18" charset="-78"/>
                <a:cs typeface="Adobe Arabic" pitchFamily="18" charset="-78"/>
              </a:rPr>
              <a:t>is</a:t>
            </a:r>
            <a:r>
              <a:rPr lang="de-DE" sz="2000" i="1" dirty="0" smtClean="0">
                <a:latin typeface="Adobe Arabic" pitchFamily="18" charset="-78"/>
                <a:cs typeface="Adobe Arabic" pitchFamily="18" charset="-78"/>
              </a:rPr>
              <a:t> not</a:t>
            </a:r>
          </a:p>
          <a:p>
            <a:r>
              <a:rPr lang="en-US" sz="2000" i="1" dirty="0" smtClean="0">
                <a:latin typeface="Adobe Arabic" pitchFamily="18" charset="-78"/>
                <a:cs typeface="Adobe Arabic" pitchFamily="18" charset="-78"/>
              </a:rPr>
              <a:t>necessary for Class C waste either. </a:t>
            </a:r>
            <a:br>
              <a:rPr lang="en-US" sz="2000" i="1" dirty="0" smtClean="0">
                <a:latin typeface="Adobe Arabic" pitchFamily="18" charset="-78"/>
                <a:cs typeface="Adobe Arabic" pitchFamily="18" charset="-78"/>
              </a:rPr>
            </a:br>
            <a:r>
              <a:rPr lang="en-US" sz="2000" i="1" dirty="0" smtClean="0">
                <a:latin typeface="Adobe Arabic" pitchFamily="18" charset="-78"/>
                <a:cs typeface="Adobe Arabic" pitchFamily="18" charset="-78"/>
              </a:rPr>
              <a:t>Therefore, one major benefit of the Tier 2</a:t>
            </a:r>
          </a:p>
          <a:p>
            <a:r>
              <a:rPr lang="en-US" sz="2000" i="1" dirty="0" smtClean="0">
                <a:latin typeface="Adobe Arabic" pitchFamily="18" charset="-78"/>
                <a:cs typeface="Adobe Arabic" pitchFamily="18" charset="-78"/>
              </a:rPr>
              <a:t>system is the elimination of reliance on geologic storage.”</a:t>
            </a:r>
            <a:endParaRPr kumimoji="0" lang="de-DE" sz="2000" b="0" i="1" u="none" strike="noStrike" kern="1200" cap="none" spc="0" normalizeH="0" baseline="0" noProof="0" dirty="0">
              <a:ln>
                <a:noFill/>
              </a:ln>
              <a:solidFill>
                <a:schemeClr val="tx1"/>
              </a:solidFill>
              <a:effectLst/>
              <a:uLnTx/>
              <a:uFillTx/>
              <a:latin typeface="Adobe Arabic" pitchFamily="18" charset="-78"/>
              <a:cs typeface="Adobe Arabic" pitchFamily="18" charset="-78"/>
            </a:endParaRPr>
          </a:p>
        </p:txBody>
      </p:sp>
      <p:sp>
        <p:nvSpPr>
          <p:cNvPr id="11" name="Rechteck 10"/>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Fotolia_10867899_XS-300x231.jpg"/>
          <p:cNvPicPr>
            <a:picLocks noGrp="1" noChangeAspect="1"/>
          </p:cNvPicPr>
          <p:nvPr>
            <p:ph idx="1"/>
          </p:nvPr>
        </p:nvPicPr>
        <p:blipFill>
          <a:blip r:embed="rId3" cstate="print"/>
          <a:stretch>
            <a:fillRect/>
          </a:stretch>
        </p:blipFill>
        <p:spPr>
          <a:xfrm>
            <a:off x="5868144" y="4221088"/>
            <a:ext cx="2857500" cy="2200275"/>
          </a:xfrm>
        </p:spPr>
      </p:pic>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32</a:t>
            </a:fld>
            <a:endParaRPr lang="de-DE" dirty="0"/>
          </a:p>
        </p:txBody>
      </p:sp>
      <p:sp>
        <p:nvSpPr>
          <p:cNvPr id="6" name="Textplatzhalter 5"/>
          <p:cNvSpPr>
            <a:spLocks noGrp="1"/>
          </p:cNvSpPr>
          <p:nvPr>
            <p:ph type="body" sz="quarter" idx="13"/>
          </p:nvPr>
        </p:nvSpPr>
        <p:spPr>
          <a:xfrm>
            <a:off x="467544" y="4581128"/>
            <a:ext cx="4824536" cy="358775"/>
          </a:xfrm>
        </p:spPr>
        <p:txBody>
          <a:bodyPr>
            <a:noAutofit/>
          </a:bodyPr>
          <a:lstStyle/>
          <a:p>
            <a:r>
              <a:rPr lang="de-DE" sz="2400" dirty="0" smtClean="0"/>
              <a:t>[Befragung von Dr. </a:t>
            </a:r>
            <a:r>
              <a:rPr lang="de-DE" sz="2400" dirty="0" err="1" smtClean="0"/>
              <a:t>Kettler</a:t>
            </a:r>
            <a:r>
              <a:rPr lang="de-DE" sz="2400" dirty="0" smtClean="0"/>
              <a:t>, RWTH Aachen]</a:t>
            </a:r>
            <a:endParaRPr lang="de-DE" sz="2400" dirty="0"/>
          </a:p>
        </p:txBody>
      </p:sp>
      <p:sp>
        <p:nvSpPr>
          <p:cNvPr id="9" name="Textfeld 8"/>
          <p:cNvSpPr txBox="1"/>
          <p:nvPr/>
        </p:nvSpPr>
        <p:spPr>
          <a:xfrm>
            <a:off x="467544" y="1484784"/>
            <a:ext cx="7560840" cy="3046988"/>
          </a:xfrm>
          <a:prstGeom prst="rect">
            <a:avLst/>
          </a:prstGeom>
          <a:noFill/>
        </p:spPr>
        <p:txBody>
          <a:bodyPr wrap="square" rtlCol="0">
            <a:spAutoFit/>
          </a:bodyPr>
          <a:lstStyle/>
          <a:p>
            <a:r>
              <a:rPr lang="de-DE" sz="2400" dirty="0" smtClean="0">
                <a:latin typeface="Adobe Arabic" pitchFamily="18" charset="-78"/>
                <a:cs typeface="Adobe Arabic" pitchFamily="18" charset="-78"/>
              </a:rPr>
              <a:t>„Der Hauptgrund warum diese Option nicht vertieft betrachtet wurde, ist, dass es bis zur großtechnischen Anwendung hinsichtlich P&amp;T noch erheblichen Forschungsbedarf bei den Materialwissenschaften gibt. Flüssige Brennstoffe sind sehr korrosiv und bei unterkritischen Anlagen ist der technische Anspruch noch etwas höher. Die meisten Erfahrungen, basierend auf experimentellen Untersuchungen, stammen aus den 50er - 70er Jahren. Aktuelle Erkenntnisse basieren auf Ergebnissen von Simulationsstudien, deren Fokus auf kernphysikalischen Untersuchungen liegt.“</a:t>
            </a:r>
            <a:endParaRPr lang="de-DE" sz="2400" dirty="0">
              <a:latin typeface="Adobe Arabic" pitchFamily="18" charset="-78"/>
              <a:cs typeface="Adobe Arabic" pitchFamily="18" charset="-78"/>
            </a:endParaRPr>
          </a:p>
        </p:txBody>
      </p:sp>
      <p:sp>
        <p:nvSpPr>
          <p:cNvPr id="10" name="Rechteck 9"/>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3. Technische Umsetzung</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Chancen</a:t>
            </a:r>
            <a:endParaRPr lang="de-DE" dirty="0"/>
          </a:p>
        </p:txBody>
      </p:sp>
      <p:sp>
        <p:nvSpPr>
          <p:cNvPr id="3" name="Inhaltsplatzhalter 2"/>
          <p:cNvSpPr>
            <a:spLocks noGrp="1"/>
          </p:cNvSpPr>
          <p:nvPr>
            <p:ph idx="1"/>
          </p:nvPr>
        </p:nvSpPr>
        <p:spPr>
          <a:xfrm>
            <a:off x="457200" y="1844824"/>
            <a:ext cx="8363272" cy="4281339"/>
          </a:xfrm>
        </p:spPr>
        <p:txBody>
          <a:bodyPr>
            <a:normAutofit/>
          </a:bodyPr>
          <a:lstStyle/>
          <a:p>
            <a:pPr marL="342900" lvl="2" indent="-342900"/>
            <a:r>
              <a:rPr lang="de-DE" sz="2800" dirty="0" smtClean="0"/>
              <a:t>Reduktion der Langlebigkeit, der Ökotoxizität und des Volumens wärmeentwickelnder Abfälle</a:t>
            </a:r>
          </a:p>
          <a:p>
            <a:pPr marL="342900" lvl="2" indent="-342900"/>
            <a:r>
              <a:rPr lang="de-DE" sz="2800" dirty="0" smtClean="0"/>
              <a:t>Verringerung der Gesamtaktivität </a:t>
            </a:r>
          </a:p>
          <a:p>
            <a:pPr marL="800100" lvl="3" indent="-342900">
              <a:buFont typeface="Courier New" pitchFamily="49" charset="0"/>
              <a:buChar char="o"/>
            </a:pPr>
            <a:r>
              <a:rPr lang="de-DE" sz="2400" dirty="0" smtClean="0"/>
              <a:t>Nach 1.000 Jahren gleiche Radioaktivität wie nach 1 </a:t>
            </a:r>
            <a:r>
              <a:rPr lang="de-DE" sz="2400" dirty="0" err="1" smtClean="0"/>
              <a:t>mio</a:t>
            </a:r>
            <a:r>
              <a:rPr lang="de-DE" sz="2400" dirty="0" smtClean="0"/>
              <a:t>. Jahren ohne P&amp;T </a:t>
            </a:r>
            <a:br>
              <a:rPr lang="de-DE" sz="2400" dirty="0" smtClean="0"/>
            </a:br>
            <a:r>
              <a:rPr lang="de-DE" sz="2400" dirty="0" smtClean="0"/>
              <a:t>(verglaste Abfälle </a:t>
            </a:r>
            <a:r>
              <a:rPr lang="de-DE" sz="2400" dirty="0" err="1" smtClean="0"/>
              <a:t>herausgerechnet</a:t>
            </a:r>
            <a:r>
              <a:rPr lang="de-DE" sz="2400" dirty="0" smtClean="0"/>
              <a:t>)</a:t>
            </a:r>
          </a:p>
          <a:p>
            <a:pPr marL="800100" lvl="3" indent="-342900">
              <a:buFont typeface="Courier New" pitchFamily="49" charset="0"/>
              <a:buChar char="o"/>
            </a:pPr>
            <a:r>
              <a:rPr lang="de-DE" sz="2400" dirty="0" smtClean="0"/>
              <a:t>nach 10.000 Jahren gleiche Aktivität wie nach 1 </a:t>
            </a:r>
            <a:r>
              <a:rPr lang="de-DE" sz="2400" dirty="0" err="1" smtClean="0"/>
              <a:t>mio</a:t>
            </a:r>
            <a:r>
              <a:rPr lang="de-DE" sz="2400" dirty="0" smtClean="0"/>
              <a:t>. Jahren ohne P&amp;T </a:t>
            </a:r>
            <a:br>
              <a:rPr lang="de-DE" sz="2400" dirty="0" smtClean="0"/>
            </a:br>
            <a:r>
              <a:rPr lang="de-DE" sz="2400" dirty="0" smtClean="0"/>
              <a:t>(mit verglasten Abfällen) </a:t>
            </a:r>
          </a:p>
          <a:p>
            <a:pPr marL="342900" lvl="2" indent="-342900"/>
            <a:r>
              <a:rPr lang="de-DE" sz="2800" dirty="0" smtClean="0"/>
              <a:t>Verringerung der Missbrauchsgefahr</a:t>
            </a:r>
          </a:p>
        </p:txBody>
      </p:sp>
      <p:sp>
        <p:nvSpPr>
          <p:cNvPr id="4" name="Datumsplatzhalter 3"/>
          <p:cNvSpPr>
            <a:spLocks noGrp="1"/>
          </p:cNvSpPr>
          <p:nvPr>
            <p:ph type="dt" sz="half" idx="10"/>
          </p:nvPr>
        </p:nvSpPr>
        <p:spPr/>
        <p:txBody>
          <a:bodyPr/>
          <a:lstStyle/>
          <a:p>
            <a:r>
              <a:rPr lang="de-DE" smtClean="0"/>
              <a:t>27.01.2017</a:t>
            </a:r>
            <a:endParaRPr lang="de-DE" dirty="0"/>
          </a:p>
        </p:txBody>
      </p:sp>
      <p:sp>
        <p:nvSpPr>
          <p:cNvPr id="5" name="Fußzeilenplatzhalter 4"/>
          <p:cNvSpPr>
            <a:spLocks noGrp="1"/>
          </p:cNvSpPr>
          <p:nvPr>
            <p:ph type="ftr" sz="quarter" idx="11"/>
          </p:nvPr>
        </p:nvSpPr>
        <p:spPr/>
        <p:txBody>
          <a:bodyPr/>
          <a:lstStyle/>
          <a:p>
            <a:r>
              <a:rPr lang="de-DE" smtClean="0"/>
              <a:t>Transmutation – Matthias Jaeger</a:t>
            </a:r>
            <a:endParaRPr lang="de-DE" dirty="0"/>
          </a:p>
        </p:txBody>
      </p:sp>
      <p:sp>
        <p:nvSpPr>
          <p:cNvPr id="6" name="Foliennummernplatzhalter 5"/>
          <p:cNvSpPr>
            <a:spLocks noGrp="1"/>
          </p:cNvSpPr>
          <p:nvPr>
            <p:ph type="sldNum" sz="quarter" idx="12"/>
          </p:nvPr>
        </p:nvSpPr>
        <p:spPr/>
        <p:txBody>
          <a:bodyPr/>
          <a:lstStyle/>
          <a:p>
            <a:fld id="{1A73E011-4CD9-4D05-A24A-32BCD9CDCEE7}" type="slidenum">
              <a:rPr lang="de-DE" smtClean="0"/>
              <a:pPr/>
              <a:t>33</a:t>
            </a:fld>
            <a:endParaRPr lang="de-DE" dirty="0"/>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4. Chancen &amp; Risiken</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
        <p:nvSpPr>
          <p:cNvPr id="10" name="Textplatzhalter 5"/>
          <p:cNvSpPr txBox="1">
            <a:spLocks/>
          </p:cNvSpPr>
          <p:nvPr/>
        </p:nvSpPr>
        <p:spPr>
          <a:xfrm>
            <a:off x="8388424" y="6165304"/>
            <a:ext cx="1944687" cy="3587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[8]</a:t>
            </a:r>
            <a:endParaRPr kumimoji="0" lang="de-DE" sz="16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342900" lvl="2" indent="-342900"/>
            <a:r>
              <a:rPr lang="de-DE" sz="2800" dirty="0" smtClean="0"/>
              <a:t>Reduzierte Wärmeentwicklung nach 70 bis 100 Jahren </a:t>
            </a:r>
          </a:p>
          <a:p>
            <a:pPr marL="800100" lvl="3" indent="-342900">
              <a:buFont typeface="Courier New" pitchFamily="49" charset="0"/>
              <a:buChar char="o"/>
            </a:pPr>
            <a:r>
              <a:rPr lang="de-DE" sz="2400" dirty="0" smtClean="0"/>
              <a:t>Mindestabstände im Endlager </a:t>
            </a:r>
            <a:r>
              <a:rPr lang="de-DE" sz="2400" dirty="0" err="1" smtClean="0"/>
              <a:t>reduzierbar</a:t>
            </a:r>
            <a:endParaRPr lang="de-DE" sz="2400" dirty="0" smtClean="0"/>
          </a:p>
          <a:p>
            <a:pPr marL="342900" lvl="2" indent="-342900"/>
            <a:r>
              <a:rPr lang="de-DE" sz="2800" dirty="0" smtClean="0"/>
              <a:t>Reduktion des Flächenbedarfs eines Endlagers um max. 50 % realisierbar</a:t>
            </a:r>
          </a:p>
          <a:p>
            <a:pPr marL="342900" lvl="2" indent="-342900"/>
            <a:r>
              <a:rPr lang="de-DE" sz="2800" dirty="0" smtClean="0"/>
              <a:t>Ausbau und Erhalt der Kompetenzen, auch im Bereich Teilchenbeschleuniger, Komponentenbau</a:t>
            </a:r>
          </a:p>
          <a:p>
            <a:r>
              <a:rPr lang="de-DE" dirty="0" smtClean="0"/>
              <a:t>Uranreserven reichen ohne Recycling nur für ein- bis zweihundert Jahre, durch P&amp;T aber mehrere Jahrtausende</a:t>
            </a:r>
            <a:endParaRPr lang="de-DE" dirty="0"/>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34</a:t>
            </a:fld>
            <a:endParaRPr lang="de-DE" dirty="0"/>
          </a:p>
        </p:txBody>
      </p:sp>
      <p:sp>
        <p:nvSpPr>
          <p:cNvPr id="6" name="Textplatzhalter 5"/>
          <p:cNvSpPr>
            <a:spLocks noGrp="1"/>
          </p:cNvSpPr>
          <p:nvPr>
            <p:ph type="body" sz="quarter" idx="13"/>
          </p:nvPr>
        </p:nvSpPr>
        <p:spPr>
          <a:xfrm>
            <a:off x="8388424" y="4366369"/>
            <a:ext cx="1944687" cy="358775"/>
          </a:xfrm>
        </p:spPr>
        <p:txBody>
          <a:bodyPr/>
          <a:lstStyle/>
          <a:p>
            <a:r>
              <a:rPr lang="de-DE" dirty="0" smtClean="0"/>
              <a:t>[3]</a:t>
            </a:r>
            <a:endParaRPr lang="de-DE" dirty="0"/>
          </a:p>
        </p:txBody>
      </p:sp>
      <p:sp>
        <p:nvSpPr>
          <p:cNvPr id="7" name="Textplatzhalter 5"/>
          <p:cNvSpPr txBox="1">
            <a:spLocks/>
          </p:cNvSpPr>
          <p:nvPr/>
        </p:nvSpPr>
        <p:spPr>
          <a:xfrm>
            <a:off x="8388424" y="2492896"/>
            <a:ext cx="1944687" cy="3587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[1]</a:t>
            </a:r>
            <a:endParaRPr kumimoji="0" lang="de-DE" sz="16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4. Chancen &amp; Risiken</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a:t>
            </a:r>
            <a:endParaRPr lang="de-DE" dirty="0"/>
          </a:p>
        </p:txBody>
      </p:sp>
      <p:sp>
        <p:nvSpPr>
          <p:cNvPr id="3" name="Inhaltsplatzhalter 2"/>
          <p:cNvSpPr>
            <a:spLocks noGrp="1"/>
          </p:cNvSpPr>
          <p:nvPr>
            <p:ph idx="1"/>
          </p:nvPr>
        </p:nvSpPr>
        <p:spPr>
          <a:xfrm>
            <a:off x="457200" y="1844824"/>
            <a:ext cx="8229600" cy="4536504"/>
          </a:xfrm>
        </p:spPr>
        <p:txBody>
          <a:bodyPr>
            <a:normAutofit/>
          </a:bodyPr>
          <a:lstStyle/>
          <a:p>
            <a:pPr marL="342900" lvl="2" indent="-342900"/>
            <a:r>
              <a:rPr lang="de-DE" sz="2800" dirty="0" smtClean="0"/>
              <a:t>Ökotoxizitätspotential der Anlagen </a:t>
            </a:r>
          </a:p>
          <a:p>
            <a:pPr marL="342900" lvl="2" indent="-342900"/>
            <a:r>
              <a:rPr lang="de-DE" sz="2800" dirty="0" smtClean="0"/>
              <a:t>Erhöhte Mengen an schwach radioaktiven Abfällen</a:t>
            </a:r>
          </a:p>
          <a:p>
            <a:r>
              <a:rPr lang="de-DE" dirty="0" smtClean="0"/>
              <a:t>Kosten - insbesondere bei geringer Abfallmenge wie in Deutschland</a:t>
            </a:r>
          </a:p>
          <a:p>
            <a:r>
              <a:rPr lang="de-DE" dirty="0" smtClean="0"/>
              <a:t>Akzeptanz der Bevölkerung</a:t>
            </a:r>
          </a:p>
          <a:p>
            <a:r>
              <a:rPr lang="de-DE" dirty="0" smtClean="0"/>
              <a:t>Negative Berichterstattung </a:t>
            </a:r>
          </a:p>
          <a:p>
            <a:pPr lvl="1"/>
            <a:r>
              <a:rPr lang="de-DE" dirty="0" smtClean="0"/>
              <a:t>Kernenergie als beliebter Aufhänger für Negativpresse</a:t>
            </a:r>
          </a:p>
          <a:p>
            <a:endParaRPr lang="de-DE" dirty="0" smtClean="0"/>
          </a:p>
          <a:p>
            <a:endParaRPr lang="de-DE" dirty="0" smtClean="0"/>
          </a:p>
          <a:p>
            <a:endParaRPr lang="de-DE" dirty="0"/>
          </a:p>
        </p:txBody>
      </p:sp>
      <p:sp>
        <p:nvSpPr>
          <p:cNvPr id="4" name="Datumsplatzhalter 3"/>
          <p:cNvSpPr>
            <a:spLocks noGrp="1"/>
          </p:cNvSpPr>
          <p:nvPr>
            <p:ph type="dt" sz="half" idx="10"/>
          </p:nvPr>
        </p:nvSpPr>
        <p:spPr/>
        <p:txBody>
          <a:bodyPr/>
          <a:lstStyle/>
          <a:p>
            <a:r>
              <a:rPr lang="de-DE" smtClean="0"/>
              <a:t>27.01.2017</a:t>
            </a:r>
            <a:endParaRPr lang="de-DE" dirty="0"/>
          </a:p>
        </p:txBody>
      </p:sp>
      <p:sp>
        <p:nvSpPr>
          <p:cNvPr id="5" name="Fußzeilenplatzhalter 4"/>
          <p:cNvSpPr>
            <a:spLocks noGrp="1"/>
          </p:cNvSpPr>
          <p:nvPr>
            <p:ph type="ftr" sz="quarter" idx="11"/>
          </p:nvPr>
        </p:nvSpPr>
        <p:spPr/>
        <p:txBody>
          <a:bodyPr/>
          <a:lstStyle/>
          <a:p>
            <a:r>
              <a:rPr lang="de-DE" smtClean="0"/>
              <a:t>Transmutation – Matthias Jaeger</a:t>
            </a:r>
            <a:endParaRPr lang="de-DE" dirty="0"/>
          </a:p>
        </p:txBody>
      </p:sp>
      <p:sp>
        <p:nvSpPr>
          <p:cNvPr id="6" name="Foliennummernplatzhalter 5"/>
          <p:cNvSpPr>
            <a:spLocks noGrp="1"/>
          </p:cNvSpPr>
          <p:nvPr>
            <p:ph type="sldNum" sz="quarter" idx="12"/>
          </p:nvPr>
        </p:nvSpPr>
        <p:spPr/>
        <p:txBody>
          <a:bodyPr/>
          <a:lstStyle/>
          <a:p>
            <a:fld id="{1A73E011-4CD9-4D05-A24A-32BCD9CDCEE7}" type="slidenum">
              <a:rPr lang="de-DE" smtClean="0"/>
              <a:pPr/>
              <a:t>35</a:t>
            </a:fld>
            <a:endParaRPr lang="de-DE" dirty="0"/>
          </a:p>
        </p:txBody>
      </p:sp>
      <p:sp>
        <p:nvSpPr>
          <p:cNvPr id="7" name="Textplatzhalter 6"/>
          <p:cNvSpPr>
            <a:spLocks noGrp="1"/>
          </p:cNvSpPr>
          <p:nvPr>
            <p:ph type="body" sz="quarter" idx="13"/>
          </p:nvPr>
        </p:nvSpPr>
        <p:spPr>
          <a:xfrm>
            <a:off x="7956376" y="6021288"/>
            <a:ext cx="1944687" cy="358775"/>
          </a:xfrm>
        </p:spPr>
        <p:txBody>
          <a:bodyPr/>
          <a:lstStyle/>
          <a:p>
            <a:r>
              <a:rPr lang="de-DE" dirty="0" smtClean="0"/>
              <a:t>[1]</a:t>
            </a:r>
            <a:endParaRPr lang="de-DE" dirty="0"/>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4. Chancen &amp; Risiken</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de-DE" smtClean="0"/>
              <a:t>27.01.2017</a:t>
            </a:r>
            <a:endParaRPr lang="de-DE" dirty="0"/>
          </a:p>
        </p:txBody>
      </p:sp>
      <p:sp>
        <p:nvSpPr>
          <p:cNvPr id="5" name="Fußzeilenplatzhalter 4"/>
          <p:cNvSpPr>
            <a:spLocks noGrp="1"/>
          </p:cNvSpPr>
          <p:nvPr>
            <p:ph type="ftr" sz="quarter" idx="11"/>
          </p:nvPr>
        </p:nvSpPr>
        <p:spPr/>
        <p:txBody>
          <a:bodyPr/>
          <a:lstStyle/>
          <a:p>
            <a:r>
              <a:rPr lang="de-DE" smtClean="0"/>
              <a:t>Transmutation – Matthias Jaeger</a:t>
            </a:r>
            <a:endParaRPr lang="de-DE" dirty="0"/>
          </a:p>
        </p:txBody>
      </p:sp>
      <p:sp>
        <p:nvSpPr>
          <p:cNvPr id="6" name="Foliennummernplatzhalter 5"/>
          <p:cNvSpPr>
            <a:spLocks noGrp="1"/>
          </p:cNvSpPr>
          <p:nvPr>
            <p:ph type="sldNum" sz="quarter" idx="12"/>
          </p:nvPr>
        </p:nvSpPr>
        <p:spPr/>
        <p:txBody>
          <a:bodyPr/>
          <a:lstStyle/>
          <a:p>
            <a:fld id="{1A73E011-4CD9-4D05-A24A-32BCD9CDCEE7}" type="slidenum">
              <a:rPr lang="de-DE" smtClean="0"/>
              <a:pPr/>
              <a:t>36</a:t>
            </a:fld>
            <a:endParaRPr lang="de-DE" dirty="0"/>
          </a:p>
        </p:txBody>
      </p:sp>
      <p:sp>
        <p:nvSpPr>
          <p:cNvPr id="7" name="Textplatzhalter 6"/>
          <p:cNvSpPr>
            <a:spLocks noGrp="1"/>
          </p:cNvSpPr>
          <p:nvPr>
            <p:ph type="body" sz="quarter" idx="13"/>
          </p:nvPr>
        </p:nvSpPr>
        <p:spPr/>
        <p:txBody>
          <a:bodyPr/>
          <a:lstStyle/>
          <a:p>
            <a:endParaRPr lang="de-DE"/>
          </a:p>
        </p:txBody>
      </p:sp>
      <p:sp>
        <p:nvSpPr>
          <p:cNvPr id="11" name="Inhaltsplatzhalter 1"/>
          <p:cNvSpPr>
            <a:spLocks noGrp="1"/>
          </p:cNvSpPr>
          <p:nvPr>
            <p:ph idx="1"/>
          </p:nvPr>
        </p:nvSpPr>
        <p:spPr>
          <a:xfrm>
            <a:off x="457200" y="980728"/>
            <a:ext cx="8229600" cy="5145435"/>
          </a:xfrm>
        </p:spPr>
        <p:txBody>
          <a:bodyPr>
            <a:normAutofit/>
          </a:bodyPr>
          <a:lstStyle/>
          <a:p>
            <a:r>
              <a:rPr lang="de-DE" dirty="0" smtClean="0"/>
              <a:t>Missbrauch von P&amp;T </a:t>
            </a:r>
          </a:p>
          <a:p>
            <a:pPr lvl="1"/>
            <a:r>
              <a:rPr lang="de-DE" dirty="0" smtClean="0"/>
              <a:t>Nach Partitionierung liegen Plutonium und Uran in Reinform vor</a:t>
            </a:r>
          </a:p>
          <a:p>
            <a:r>
              <a:rPr lang="de-DE" dirty="0" smtClean="0"/>
              <a:t>Betriebszeitraum der P&amp;T-Anlagen von ca. 150 Jahren </a:t>
            </a:r>
          </a:p>
          <a:p>
            <a:pPr lvl="1"/>
            <a:r>
              <a:rPr lang="de-DE" dirty="0" smtClean="0"/>
              <a:t>vermehrte Transporte radioaktiven Materials </a:t>
            </a:r>
          </a:p>
          <a:p>
            <a:pPr lvl="1"/>
            <a:r>
              <a:rPr lang="de-DE" dirty="0" smtClean="0"/>
              <a:t>verlängerte Öffnungszeit des Endlagers</a:t>
            </a:r>
          </a:p>
          <a:p>
            <a:pPr marL="342900" lvl="2" indent="-342900"/>
            <a:endParaRPr lang="de-DE" sz="2400" dirty="0"/>
          </a:p>
        </p:txBody>
      </p:sp>
      <p:sp>
        <p:nvSpPr>
          <p:cNvPr id="12" name="Rechteck 11"/>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4. Chancen &amp; Risiken</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smtClean="0"/>
              <a:t>Transmutation = Umwandlung von fiesem Zeug </a:t>
            </a:r>
            <a:br>
              <a:rPr lang="de-DE" dirty="0" smtClean="0"/>
            </a:br>
            <a:r>
              <a:rPr lang="de-DE" dirty="0" smtClean="0"/>
              <a:t>in weniger fieses</a:t>
            </a:r>
          </a:p>
          <a:p>
            <a:r>
              <a:rPr lang="de-DE" dirty="0" smtClean="0"/>
              <a:t>An P&amp;T wird weltweit geforscht, </a:t>
            </a:r>
            <a:br>
              <a:rPr lang="de-DE" dirty="0" smtClean="0"/>
            </a:br>
            <a:r>
              <a:rPr lang="de-DE" dirty="0" smtClean="0"/>
              <a:t>Praxiserfahrung fehlt</a:t>
            </a:r>
          </a:p>
          <a:p>
            <a:r>
              <a:rPr lang="de-DE" dirty="0" smtClean="0"/>
              <a:t>Für Transmutation zunächst Partitionierung erforderlich (Chemie)</a:t>
            </a:r>
          </a:p>
          <a:p>
            <a:r>
              <a:rPr lang="de-DE" dirty="0" smtClean="0"/>
              <a:t>Transmutation durch </a:t>
            </a:r>
            <a:r>
              <a:rPr lang="de-DE" u="sng" dirty="0" smtClean="0"/>
              <a:t>schnelle</a:t>
            </a:r>
            <a:r>
              <a:rPr lang="de-DE" dirty="0" smtClean="0"/>
              <a:t> Neutronen</a:t>
            </a:r>
          </a:p>
          <a:p>
            <a:r>
              <a:rPr lang="de-DE" dirty="0" smtClean="0"/>
              <a:t>3 Konzepte</a:t>
            </a:r>
          </a:p>
          <a:p>
            <a:pPr lvl="1"/>
            <a:r>
              <a:rPr lang="de-DE" dirty="0" smtClean="0"/>
              <a:t>Schneller Natrium-gekühlter Reaktor</a:t>
            </a:r>
          </a:p>
          <a:p>
            <a:pPr lvl="1"/>
            <a:r>
              <a:rPr lang="de-DE" dirty="0" smtClean="0"/>
              <a:t>ADS &lt;- </a:t>
            </a:r>
            <a:r>
              <a:rPr lang="de-DE" dirty="0" smtClean="0">
                <a:solidFill>
                  <a:srgbClr val="01951A"/>
                </a:solidFill>
              </a:rPr>
              <a:t>hier liegen die realistischen Hoffnungen</a:t>
            </a:r>
          </a:p>
          <a:p>
            <a:pPr lvl="1"/>
            <a:r>
              <a:rPr lang="de-DE" dirty="0" smtClean="0"/>
              <a:t>Flüssigsalzreaktor</a:t>
            </a:r>
          </a:p>
          <a:p>
            <a:r>
              <a:rPr lang="de-DE" dirty="0" smtClean="0"/>
              <a:t>Viele Chancen, aber auch Risiken – Endlager wird weiterhin benötigt!</a:t>
            </a:r>
          </a:p>
          <a:p>
            <a:endParaRPr lang="de-DE" dirty="0"/>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37</a:t>
            </a:fld>
            <a:endParaRPr lang="de-DE" dirty="0"/>
          </a:p>
        </p:txBody>
      </p:sp>
      <p:sp>
        <p:nvSpPr>
          <p:cNvPr id="6" name="Textplatzhalter 5"/>
          <p:cNvSpPr>
            <a:spLocks noGrp="1"/>
          </p:cNvSpPr>
          <p:nvPr>
            <p:ph type="body" sz="quarter" idx="13"/>
          </p:nvPr>
        </p:nvSpPr>
        <p:spPr/>
        <p:txBody>
          <a:bodyPr/>
          <a:lstStyle/>
          <a:p>
            <a:endParaRPr lang="de-DE"/>
          </a:p>
        </p:txBody>
      </p:sp>
      <p:sp>
        <p:nvSpPr>
          <p:cNvPr id="7" name="Rechteck 6"/>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5. Zusammenfassung</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pic>
        <p:nvPicPr>
          <p:cNvPr id="49154" name="Picture 2"/>
          <p:cNvPicPr>
            <a:picLocks noChangeAspect="1" noChangeArrowheads="1"/>
          </p:cNvPicPr>
          <p:nvPr/>
        </p:nvPicPr>
        <p:blipFill>
          <a:blip r:embed="rId2" cstate="print"/>
          <a:srcRect/>
          <a:stretch>
            <a:fillRect/>
          </a:stretch>
        </p:blipFill>
        <p:spPr bwMode="auto">
          <a:xfrm>
            <a:off x="6300192" y="836712"/>
            <a:ext cx="2016224" cy="17968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1379909"/>
            <a:ext cx="8496944" cy="5145435"/>
          </a:xfrm>
        </p:spPr>
        <p:txBody>
          <a:bodyPr>
            <a:noAutofit/>
          </a:bodyPr>
          <a:lstStyle/>
          <a:p>
            <a:pPr>
              <a:buNone/>
            </a:pPr>
            <a:r>
              <a:rPr lang="de-DE" sz="1800" dirty="0" smtClean="0"/>
              <a:t>[1] Renn, Ortwin, </a:t>
            </a:r>
            <a:r>
              <a:rPr lang="de-DE" sz="1800" dirty="0" err="1" smtClean="0"/>
              <a:t>ed</a:t>
            </a:r>
            <a:r>
              <a:rPr lang="de-DE" sz="1800" dirty="0" smtClean="0"/>
              <a:t>. Partitionierung und Transmutation: Forschung–Entwicklung–Gesellschaftliche Implikationen. Herbert Utz Verlag, 2014.</a:t>
            </a:r>
          </a:p>
          <a:p>
            <a:pPr>
              <a:buNone/>
            </a:pPr>
            <a:r>
              <a:rPr lang="de-DE" sz="1800" dirty="0" smtClean="0"/>
              <a:t>[2] Huber, Josef, Werner Mester, und Wolfgang Thomas. "Sicherheitsaspekte der Wiederaufbereitung von Kernbrennstoffen." GRS, 1987.</a:t>
            </a:r>
          </a:p>
          <a:p>
            <a:pPr>
              <a:buNone/>
            </a:pPr>
            <a:r>
              <a:rPr lang="de-DE" sz="1800" dirty="0" smtClean="0"/>
              <a:t>[3] Mueller, Alex C. </a:t>
            </a:r>
            <a:r>
              <a:rPr lang="de-DE" sz="1800" dirty="0" err="1" smtClean="0"/>
              <a:t>and</a:t>
            </a:r>
            <a:r>
              <a:rPr lang="de-DE" sz="1800" dirty="0" smtClean="0"/>
              <a:t> Hamid </a:t>
            </a:r>
            <a:r>
              <a:rPr lang="de-DE" sz="1800" dirty="0" err="1" smtClean="0"/>
              <a:t>Ait</a:t>
            </a:r>
            <a:r>
              <a:rPr lang="de-DE" sz="1800" dirty="0" smtClean="0"/>
              <a:t> Abderrahim. "Transmutation von radioaktivem Abfall." In: Physik Journal 11 (2010), Seiten 33-38.</a:t>
            </a:r>
          </a:p>
          <a:p>
            <a:pPr>
              <a:buNone/>
            </a:pPr>
            <a:r>
              <a:rPr lang="de-DE" sz="1800" dirty="0" smtClean="0"/>
              <a:t>[4] </a:t>
            </a:r>
            <a:r>
              <a:rPr lang="de-DE" sz="1800" dirty="0" err="1" smtClean="0"/>
              <a:t>Varaine</a:t>
            </a:r>
            <a:r>
              <a:rPr lang="de-DE" sz="1800" dirty="0" smtClean="0"/>
              <a:t>, F., et al. "</a:t>
            </a:r>
            <a:r>
              <a:rPr lang="de-DE" sz="1800" dirty="0" err="1" smtClean="0"/>
              <a:t>Overview</a:t>
            </a:r>
            <a:r>
              <a:rPr lang="de-DE" sz="1800" dirty="0" smtClean="0"/>
              <a:t> on </a:t>
            </a:r>
            <a:r>
              <a:rPr lang="de-DE" sz="1800" dirty="0" err="1" smtClean="0"/>
              <a:t>homogeneous</a:t>
            </a:r>
            <a:r>
              <a:rPr lang="de-DE" sz="1800" dirty="0" smtClean="0"/>
              <a:t> </a:t>
            </a:r>
            <a:r>
              <a:rPr lang="de-DE" sz="1800" dirty="0" err="1" smtClean="0"/>
              <a:t>and</a:t>
            </a:r>
            <a:r>
              <a:rPr lang="de-DE" sz="1800" dirty="0" smtClean="0"/>
              <a:t> </a:t>
            </a:r>
            <a:r>
              <a:rPr lang="de-DE" sz="1800" dirty="0" err="1" smtClean="0"/>
              <a:t>heterogeneous</a:t>
            </a:r>
            <a:r>
              <a:rPr lang="de-DE" sz="1800" dirty="0" smtClean="0"/>
              <a:t> </a:t>
            </a:r>
            <a:r>
              <a:rPr lang="de-DE" sz="1800" dirty="0" err="1" smtClean="0"/>
              <a:t>transmutation</a:t>
            </a:r>
            <a:r>
              <a:rPr lang="de-DE" sz="1800" dirty="0" smtClean="0"/>
              <a:t> in a </a:t>
            </a:r>
            <a:r>
              <a:rPr lang="de-DE" sz="1800" dirty="0" err="1" smtClean="0"/>
              <a:t>new</a:t>
            </a:r>
            <a:r>
              <a:rPr lang="de-DE" sz="1800" dirty="0" smtClean="0"/>
              <a:t> French SFR: </a:t>
            </a:r>
            <a:r>
              <a:rPr lang="de-DE" sz="1800" dirty="0" err="1" smtClean="0"/>
              <a:t>Reactor</a:t>
            </a:r>
            <a:r>
              <a:rPr lang="de-DE" sz="1800" dirty="0" smtClean="0"/>
              <a:t> </a:t>
            </a:r>
            <a:r>
              <a:rPr lang="de-DE" sz="1800" dirty="0" err="1" smtClean="0"/>
              <a:t>and</a:t>
            </a:r>
            <a:r>
              <a:rPr lang="de-DE" sz="1800" dirty="0" smtClean="0"/>
              <a:t> </a:t>
            </a:r>
            <a:r>
              <a:rPr lang="de-DE" sz="1800" dirty="0" err="1" smtClean="0"/>
              <a:t>fuel</a:t>
            </a:r>
            <a:r>
              <a:rPr lang="de-DE" sz="1800" dirty="0" smtClean="0"/>
              <a:t> </a:t>
            </a:r>
            <a:r>
              <a:rPr lang="de-DE" sz="1800" dirty="0" err="1" smtClean="0"/>
              <a:t>cycle</a:t>
            </a:r>
            <a:r>
              <a:rPr lang="de-DE" sz="1800" dirty="0" smtClean="0"/>
              <a:t> </a:t>
            </a:r>
            <a:r>
              <a:rPr lang="de-DE" sz="1800" dirty="0" err="1" smtClean="0"/>
              <a:t>impact</a:t>
            </a:r>
            <a:r>
              <a:rPr lang="de-DE" sz="1800" dirty="0" smtClean="0"/>
              <a:t>." In: </a:t>
            </a:r>
            <a:r>
              <a:rPr lang="de-DE" sz="1800" dirty="0" err="1" smtClean="0"/>
              <a:t>Actinide</a:t>
            </a:r>
            <a:r>
              <a:rPr lang="de-DE" sz="1800" dirty="0" smtClean="0"/>
              <a:t> </a:t>
            </a:r>
            <a:r>
              <a:rPr lang="de-DE" sz="1800" dirty="0" err="1" smtClean="0"/>
              <a:t>and</a:t>
            </a:r>
            <a:r>
              <a:rPr lang="de-DE" sz="1800" dirty="0" smtClean="0"/>
              <a:t> Fission </a:t>
            </a:r>
            <a:r>
              <a:rPr lang="de-DE" sz="1800" dirty="0" err="1" smtClean="0"/>
              <a:t>Product</a:t>
            </a:r>
            <a:r>
              <a:rPr lang="de-DE" sz="1800" dirty="0" smtClean="0"/>
              <a:t> </a:t>
            </a:r>
            <a:r>
              <a:rPr lang="de-DE" sz="1800" dirty="0" err="1" smtClean="0"/>
              <a:t>Partitioning</a:t>
            </a:r>
            <a:r>
              <a:rPr lang="de-DE" sz="1800" dirty="0" smtClean="0"/>
              <a:t> </a:t>
            </a:r>
            <a:r>
              <a:rPr lang="de-DE" sz="1800" dirty="0" err="1" smtClean="0"/>
              <a:t>and</a:t>
            </a:r>
            <a:r>
              <a:rPr lang="de-DE" sz="1800" dirty="0" smtClean="0"/>
              <a:t> Transmutation (2010), Seiten 113-122.</a:t>
            </a:r>
          </a:p>
          <a:p>
            <a:pPr>
              <a:buNone/>
            </a:pPr>
            <a:r>
              <a:rPr lang="de-DE" sz="1800" dirty="0" smtClean="0"/>
              <a:t>[5] Merk, Bruno, et al. "On </a:t>
            </a:r>
            <a:r>
              <a:rPr lang="de-DE" sz="1800" dirty="0" err="1" smtClean="0"/>
              <a:t>the</a:t>
            </a:r>
            <a:r>
              <a:rPr lang="de-DE" sz="1800" dirty="0" smtClean="0"/>
              <a:t> </a:t>
            </a:r>
            <a:r>
              <a:rPr lang="de-DE" sz="1800" dirty="0" err="1" smtClean="0"/>
              <a:t>use</a:t>
            </a:r>
            <a:r>
              <a:rPr lang="de-DE" sz="1800" dirty="0" smtClean="0"/>
              <a:t> </a:t>
            </a:r>
            <a:r>
              <a:rPr lang="de-DE" sz="1800" dirty="0" err="1" smtClean="0"/>
              <a:t>of</a:t>
            </a:r>
            <a:r>
              <a:rPr lang="de-DE" sz="1800" dirty="0" smtClean="0"/>
              <a:t> a </a:t>
            </a:r>
            <a:r>
              <a:rPr lang="de-DE" sz="1800" dirty="0" err="1" smtClean="0"/>
              <a:t>molten</a:t>
            </a:r>
            <a:r>
              <a:rPr lang="de-DE" sz="1800" dirty="0" smtClean="0"/>
              <a:t> </a:t>
            </a:r>
            <a:r>
              <a:rPr lang="de-DE" sz="1800" dirty="0" err="1" smtClean="0"/>
              <a:t>salt</a:t>
            </a:r>
            <a:r>
              <a:rPr lang="de-DE" sz="1800" dirty="0" smtClean="0"/>
              <a:t> fast </a:t>
            </a:r>
            <a:r>
              <a:rPr lang="de-DE" sz="1800" dirty="0" err="1" smtClean="0"/>
              <a:t>reactor</a:t>
            </a:r>
            <a:r>
              <a:rPr lang="de-DE" sz="1800" dirty="0" smtClean="0"/>
              <a:t> </a:t>
            </a:r>
            <a:r>
              <a:rPr lang="de-DE" sz="1800" dirty="0" err="1" smtClean="0"/>
              <a:t>to</a:t>
            </a:r>
            <a:r>
              <a:rPr lang="de-DE" sz="1800" dirty="0" smtClean="0"/>
              <a:t> </a:t>
            </a:r>
            <a:r>
              <a:rPr lang="de-DE" sz="1800" dirty="0" err="1" smtClean="0"/>
              <a:t>apply</a:t>
            </a:r>
            <a:r>
              <a:rPr lang="de-DE" sz="1800" dirty="0" smtClean="0"/>
              <a:t> an </a:t>
            </a:r>
            <a:r>
              <a:rPr lang="de-DE" sz="1800" dirty="0" err="1" smtClean="0"/>
              <a:t>idealized</a:t>
            </a:r>
            <a:r>
              <a:rPr lang="de-DE" sz="1800" dirty="0" smtClean="0"/>
              <a:t> </a:t>
            </a:r>
            <a:r>
              <a:rPr lang="de-DE" sz="1800" dirty="0" err="1" smtClean="0"/>
              <a:t>transmutation</a:t>
            </a:r>
            <a:r>
              <a:rPr lang="de-DE" sz="1800" dirty="0" smtClean="0"/>
              <a:t> </a:t>
            </a:r>
            <a:r>
              <a:rPr lang="de-DE" sz="1800" dirty="0" err="1" smtClean="0"/>
              <a:t>scenario</a:t>
            </a:r>
            <a:r>
              <a:rPr lang="de-DE" sz="1800" dirty="0" smtClean="0"/>
              <a:t> </a:t>
            </a:r>
            <a:r>
              <a:rPr lang="de-DE" sz="1800" dirty="0" err="1" smtClean="0"/>
              <a:t>for</a:t>
            </a:r>
            <a:r>
              <a:rPr lang="de-DE" sz="1800" dirty="0" smtClean="0"/>
              <a:t> </a:t>
            </a:r>
            <a:r>
              <a:rPr lang="de-DE" sz="1800" dirty="0" err="1" smtClean="0"/>
              <a:t>the</a:t>
            </a:r>
            <a:r>
              <a:rPr lang="de-DE" sz="1800" dirty="0" smtClean="0"/>
              <a:t> </a:t>
            </a:r>
            <a:r>
              <a:rPr lang="de-DE" sz="1800" dirty="0" err="1" smtClean="0"/>
              <a:t>nuclear</a:t>
            </a:r>
            <a:r>
              <a:rPr lang="de-DE" sz="1800" dirty="0" smtClean="0"/>
              <a:t> </a:t>
            </a:r>
            <a:r>
              <a:rPr lang="de-DE" sz="1800" dirty="0" err="1" smtClean="0"/>
              <a:t>phase</a:t>
            </a:r>
            <a:r>
              <a:rPr lang="de-DE" sz="1800" dirty="0" smtClean="0"/>
              <a:t> out." In: </a:t>
            </a:r>
            <a:r>
              <a:rPr lang="de-DE" sz="1800" dirty="0" err="1" smtClean="0"/>
              <a:t>PloS</a:t>
            </a:r>
            <a:r>
              <a:rPr lang="de-DE" sz="1800" dirty="0" smtClean="0"/>
              <a:t> </a:t>
            </a:r>
            <a:r>
              <a:rPr lang="de-DE" sz="1800" dirty="0" err="1" smtClean="0"/>
              <a:t>one</a:t>
            </a:r>
            <a:r>
              <a:rPr lang="de-DE" sz="1800" dirty="0" smtClean="0"/>
              <a:t> 9.4 (2014): e92776.</a:t>
            </a:r>
          </a:p>
          <a:p>
            <a:pPr>
              <a:buNone/>
            </a:pPr>
            <a:r>
              <a:rPr lang="de-DE" sz="1800" dirty="0" smtClean="0"/>
              <a:t>[6] </a:t>
            </a:r>
            <a:r>
              <a:rPr lang="de-DE" sz="1800" dirty="0" smtClean="0">
                <a:hlinkClick r:id="rId2"/>
              </a:rPr>
              <a:t>https://www.welt.de/img/wissenschaft/mobile101678711/1752509087-ci102l-w1024/fp-atom-teaser2-DW-Kultur-Juelich-jpg.jpg</a:t>
            </a:r>
            <a:endParaRPr lang="de-DE" sz="1800" dirty="0" smtClean="0"/>
          </a:p>
          <a:p>
            <a:pPr>
              <a:buNone/>
            </a:pPr>
            <a:r>
              <a:rPr lang="de-DE" sz="1800" dirty="0" smtClean="0"/>
              <a:t>[7] </a:t>
            </a:r>
            <a:r>
              <a:rPr lang="de-DE" sz="1800" dirty="0" err="1" smtClean="0"/>
              <a:t>Malmbeck</a:t>
            </a:r>
            <a:r>
              <a:rPr lang="de-DE" sz="1800" dirty="0" smtClean="0"/>
              <a:t>, R., et al. "</a:t>
            </a:r>
            <a:r>
              <a:rPr lang="de-DE" sz="1800" dirty="0" err="1" smtClean="0"/>
              <a:t>Advanced</a:t>
            </a:r>
            <a:r>
              <a:rPr lang="de-DE" sz="1800" dirty="0" smtClean="0"/>
              <a:t> </a:t>
            </a:r>
            <a:r>
              <a:rPr lang="de-DE" sz="1800" dirty="0" err="1" smtClean="0"/>
              <a:t>fuel</a:t>
            </a:r>
            <a:r>
              <a:rPr lang="de-DE" sz="1800" dirty="0" smtClean="0"/>
              <a:t> </a:t>
            </a:r>
            <a:r>
              <a:rPr lang="de-DE" sz="1800" dirty="0" err="1" smtClean="0"/>
              <a:t>cycle</a:t>
            </a:r>
            <a:r>
              <a:rPr lang="de-DE" sz="1800" dirty="0" smtClean="0"/>
              <a:t> </a:t>
            </a:r>
            <a:r>
              <a:rPr lang="de-DE" sz="1800" dirty="0" err="1" smtClean="0"/>
              <a:t>options</a:t>
            </a:r>
            <a:r>
              <a:rPr lang="de-DE" sz="1800" dirty="0" smtClean="0"/>
              <a:t>." </a:t>
            </a:r>
            <a:r>
              <a:rPr lang="de-DE" sz="1800" dirty="0" err="1" smtClean="0"/>
              <a:t>Energy</a:t>
            </a:r>
            <a:r>
              <a:rPr lang="de-DE" sz="1800" dirty="0" smtClean="0"/>
              <a:t> </a:t>
            </a:r>
            <a:r>
              <a:rPr lang="de-DE" sz="1800" dirty="0" err="1" smtClean="0"/>
              <a:t>Procedia</a:t>
            </a:r>
            <a:r>
              <a:rPr lang="de-DE" sz="1800" dirty="0" smtClean="0"/>
              <a:t> 7 (2011): 93-102.</a:t>
            </a:r>
          </a:p>
          <a:p>
            <a:pPr>
              <a:buNone/>
            </a:pPr>
            <a:r>
              <a:rPr lang="de-DE" sz="1800" dirty="0" smtClean="0"/>
              <a:t>[8] </a:t>
            </a:r>
            <a:r>
              <a:rPr lang="de-DE" sz="1800" dirty="0" smtClean="0">
                <a:hlinkClick r:id="rId3"/>
              </a:rPr>
              <a:t>http://francis.naukas.com/2010/08/11/el-ascenso-y-la-caida-del-rubbiatron-en-zaragoza-laesa-y-el-acelerador-de-energia-propuesto-por-carlo-rubbia/</a:t>
            </a:r>
            <a:endParaRPr lang="de-DE" sz="1800" dirty="0" smtClean="0"/>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38</a:t>
            </a:fld>
            <a:endParaRPr lang="de-DE" dirty="0"/>
          </a:p>
        </p:txBody>
      </p:sp>
      <p:sp>
        <p:nvSpPr>
          <p:cNvPr id="7" name="Titel 1"/>
          <p:cNvSpPr txBox="1">
            <a:spLocks/>
          </p:cNvSpPr>
          <p:nvPr/>
        </p:nvSpPr>
        <p:spPr>
          <a:xfrm>
            <a:off x="467544" y="62068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de-DE" sz="4400" b="0" i="0" u="none" strike="noStrike" kern="1200" cap="none" spc="0" normalizeH="0" baseline="0" noProof="0" dirty="0" smtClean="0">
                <a:ln>
                  <a:noFill/>
                </a:ln>
                <a:solidFill>
                  <a:schemeClr val="tx1"/>
                </a:solidFill>
                <a:effectLst/>
                <a:uLnTx/>
                <a:uFillTx/>
                <a:latin typeface="Adobe Arabic" pitchFamily="18" charset="-78"/>
                <a:ea typeface="+mj-ea"/>
                <a:cs typeface="Adobe Arabic" pitchFamily="18" charset="-78"/>
              </a:rPr>
              <a:t>Quellen</a:t>
            </a:r>
            <a:endParaRPr kumimoji="0" lang="de-DE" sz="4400" b="0" i="0" u="none" strike="noStrike" kern="1200" cap="none" spc="0" normalizeH="0" baseline="0" noProof="0" dirty="0">
              <a:ln>
                <a:noFill/>
              </a:ln>
              <a:solidFill>
                <a:schemeClr val="tx1"/>
              </a:solidFill>
              <a:effectLst/>
              <a:uLnTx/>
              <a:uFillTx/>
              <a:latin typeface="Adobe Arabic" pitchFamily="18" charset="-78"/>
              <a:ea typeface="+mj-ea"/>
              <a:cs typeface="Adobe Arabic" pitchFamily="18" charset="-78"/>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1379909"/>
            <a:ext cx="8445624" cy="5145435"/>
          </a:xfrm>
        </p:spPr>
        <p:txBody>
          <a:bodyPr>
            <a:normAutofit/>
          </a:bodyPr>
          <a:lstStyle/>
          <a:p>
            <a:pPr>
              <a:buNone/>
            </a:pPr>
            <a:r>
              <a:rPr lang="de-DE" sz="1800" dirty="0" smtClean="0"/>
              <a:t>[9]   </a:t>
            </a:r>
            <a:r>
              <a:rPr lang="de-DE" sz="1800" dirty="0" smtClean="0">
                <a:hlinkClick r:id="rId2"/>
              </a:rPr>
              <a:t>http://myrrha.sckcen.be/en/</a:t>
            </a:r>
            <a:endParaRPr lang="de-DE" sz="1800" dirty="0" smtClean="0"/>
          </a:p>
          <a:p>
            <a:pPr>
              <a:buNone/>
            </a:pPr>
            <a:r>
              <a:rPr lang="de-DE" sz="1800" dirty="0" smtClean="0"/>
              <a:t>[10] Smidt, Dieter. Reaktor-Sicherheitstechnik: Sicherheitssysteme und Störfallanalyse für Leichtwasserreaktoren und schnelle Brüter. Springer-Verlag, 2013.</a:t>
            </a:r>
          </a:p>
          <a:p>
            <a:pPr>
              <a:buNone/>
            </a:pPr>
            <a:r>
              <a:rPr lang="de-DE" sz="1800" dirty="0" smtClean="0"/>
              <a:t>[11] </a:t>
            </a:r>
            <a:r>
              <a:rPr lang="de-DE" sz="1800" dirty="0" smtClean="0">
                <a:hlinkClick r:id="rId3"/>
              </a:rPr>
              <a:t>https://www.j-parc.jp/Transmutation/en/index.html</a:t>
            </a:r>
            <a:endParaRPr lang="de-DE" sz="1800" dirty="0" smtClean="0"/>
          </a:p>
          <a:p>
            <a:pPr>
              <a:buNone/>
            </a:pPr>
            <a:r>
              <a:rPr lang="de-DE" sz="1800" dirty="0" smtClean="0"/>
              <a:t>[12] </a:t>
            </a:r>
            <a:r>
              <a:rPr lang="de-DE" sz="1800" dirty="0" smtClean="0">
                <a:hlinkClick r:id="rId4"/>
              </a:rPr>
              <a:t>https://www.gen-4.org/gif/jcms/c_59461/generation-iv-systems</a:t>
            </a:r>
            <a:endParaRPr lang="de-DE" sz="1800" dirty="0" smtClean="0"/>
          </a:p>
          <a:p>
            <a:pPr>
              <a:buNone/>
            </a:pPr>
            <a:r>
              <a:rPr lang="de-DE" sz="1800" dirty="0" smtClean="0"/>
              <a:t>[13] </a:t>
            </a:r>
            <a:r>
              <a:rPr lang="de-DE" sz="1800" dirty="0" smtClean="0">
                <a:hlinkClick r:id="rId5"/>
              </a:rPr>
              <a:t>http://www.nndc.bnl.gov/nudat2/</a:t>
            </a:r>
            <a:endParaRPr lang="de-DE" sz="1800" dirty="0" smtClean="0"/>
          </a:p>
          <a:p>
            <a:pPr>
              <a:buNone/>
            </a:pPr>
            <a:r>
              <a:rPr lang="de-DE" sz="1800" dirty="0" smtClean="0"/>
              <a:t>[14] </a:t>
            </a:r>
            <a:r>
              <a:rPr lang="de-DE" sz="1800" dirty="0" err="1" smtClean="0"/>
              <a:t>Bowman</a:t>
            </a:r>
            <a:r>
              <a:rPr lang="de-DE" sz="1800" dirty="0" smtClean="0"/>
              <a:t>, Charles D. "</a:t>
            </a:r>
            <a:r>
              <a:rPr lang="de-DE" sz="1800" dirty="0" err="1" smtClean="0"/>
              <a:t>Accelerator-driven</a:t>
            </a:r>
            <a:r>
              <a:rPr lang="de-DE" sz="1800" dirty="0" smtClean="0"/>
              <a:t> </a:t>
            </a:r>
            <a:r>
              <a:rPr lang="de-DE" sz="1800" dirty="0" err="1" smtClean="0"/>
              <a:t>systems</a:t>
            </a:r>
            <a:r>
              <a:rPr lang="de-DE" sz="1800" dirty="0" smtClean="0"/>
              <a:t> </a:t>
            </a:r>
            <a:r>
              <a:rPr lang="de-DE" sz="1800" dirty="0" err="1" smtClean="0"/>
              <a:t>for</a:t>
            </a:r>
            <a:r>
              <a:rPr lang="de-DE" sz="1800" dirty="0" smtClean="0"/>
              <a:t> </a:t>
            </a:r>
            <a:r>
              <a:rPr lang="de-DE" sz="1800" dirty="0" err="1" smtClean="0"/>
              <a:t>nuclear</a:t>
            </a:r>
            <a:r>
              <a:rPr lang="de-DE" sz="1800" dirty="0" smtClean="0"/>
              <a:t> </a:t>
            </a:r>
            <a:r>
              <a:rPr lang="de-DE" sz="1800" dirty="0" err="1" smtClean="0"/>
              <a:t>waste</a:t>
            </a:r>
            <a:r>
              <a:rPr lang="de-DE" sz="1800" dirty="0" smtClean="0"/>
              <a:t> </a:t>
            </a:r>
            <a:r>
              <a:rPr lang="de-DE" sz="1800" dirty="0" err="1" smtClean="0"/>
              <a:t>transmutation</a:t>
            </a:r>
            <a:r>
              <a:rPr lang="de-DE" sz="1800" dirty="0" smtClean="0"/>
              <a:t>." Annual Review </a:t>
            </a:r>
            <a:r>
              <a:rPr lang="de-DE" sz="1800" dirty="0" err="1" smtClean="0"/>
              <a:t>of</a:t>
            </a:r>
            <a:r>
              <a:rPr lang="de-DE" sz="1800" dirty="0" smtClean="0"/>
              <a:t> </a:t>
            </a:r>
            <a:r>
              <a:rPr lang="de-DE" sz="1800" dirty="0" err="1" smtClean="0"/>
              <a:t>Nuclear</a:t>
            </a:r>
            <a:r>
              <a:rPr lang="de-DE" sz="1800" dirty="0" smtClean="0"/>
              <a:t> </a:t>
            </a:r>
            <a:r>
              <a:rPr lang="de-DE" sz="1800" dirty="0" err="1" smtClean="0"/>
              <a:t>and</a:t>
            </a:r>
            <a:r>
              <a:rPr lang="de-DE" sz="1800" dirty="0" smtClean="0"/>
              <a:t> </a:t>
            </a:r>
            <a:r>
              <a:rPr lang="de-DE" sz="1800" dirty="0" err="1" smtClean="0"/>
              <a:t>Particle</a:t>
            </a:r>
            <a:r>
              <a:rPr lang="de-DE" sz="1800" dirty="0" smtClean="0"/>
              <a:t> Science 48.1 (1998): 505-556.</a:t>
            </a:r>
          </a:p>
          <a:p>
            <a:pPr>
              <a:buNone/>
            </a:pPr>
            <a:r>
              <a:rPr lang="de-DE" sz="1800" dirty="0" smtClean="0"/>
              <a:t>[15] </a:t>
            </a:r>
            <a:r>
              <a:rPr lang="de-DE" sz="1800" dirty="0" err="1" smtClean="0"/>
              <a:t>Nünighoff</a:t>
            </a:r>
            <a:r>
              <a:rPr lang="de-DE" sz="1800" dirty="0" smtClean="0"/>
              <a:t>, Kay. Sicherheitstechnik im Wandel nuklearer Systeme: Strahlenschutz bei </a:t>
            </a:r>
            <a:r>
              <a:rPr lang="de-DE" sz="1800" dirty="0" err="1" smtClean="0"/>
              <a:t>Spallationsneutronenquellen</a:t>
            </a:r>
            <a:r>
              <a:rPr lang="de-DE" sz="1800" dirty="0" smtClean="0"/>
              <a:t> und Transmutationsanlagen. Vol. 40. Forschungszentrum Jülich, 2009.</a:t>
            </a:r>
          </a:p>
          <a:p>
            <a:pPr>
              <a:buNone/>
            </a:pPr>
            <a:endParaRPr lang="de-DE" sz="1800" dirty="0"/>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39</a:t>
            </a:fld>
            <a:endParaRPr lang="de-DE" dirty="0"/>
          </a:p>
        </p:txBody>
      </p:sp>
      <p:sp>
        <p:nvSpPr>
          <p:cNvPr id="6" name="Textplatzhalter 5"/>
          <p:cNvSpPr>
            <a:spLocks noGrp="1"/>
          </p:cNvSpPr>
          <p:nvPr>
            <p:ph type="body" sz="quarter" idx="13"/>
          </p:nvPr>
        </p:nvSpPr>
        <p:spPr/>
        <p:txBody>
          <a:bodyPr/>
          <a:lstStyle/>
          <a:p>
            <a:endParaRPr lang="de-DE"/>
          </a:p>
        </p:txBody>
      </p:sp>
      <p:sp>
        <p:nvSpPr>
          <p:cNvPr id="8" name="Titel 1"/>
          <p:cNvSpPr txBox="1">
            <a:spLocks/>
          </p:cNvSpPr>
          <p:nvPr/>
        </p:nvSpPr>
        <p:spPr>
          <a:xfrm>
            <a:off x="467544" y="62068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de-DE" sz="4400" b="0" i="0" u="none" strike="noStrike" kern="1200" cap="none" spc="0" normalizeH="0" baseline="0" noProof="0" dirty="0" smtClean="0">
                <a:ln>
                  <a:noFill/>
                </a:ln>
                <a:solidFill>
                  <a:schemeClr val="tx1"/>
                </a:solidFill>
                <a:effectLst/>
                <a:uLnTx/>
                <a:uFillTx/>
                <a:latin typeface="Adobe Arabic" pitchFamily="18" charset="-78"/>
                <a:ea typeface="+mj-ea"/>
                <a:cs typeface="Adobe Arabic" pitchFamily="18" charset="-78"/>
              </a:rPr>
              <a:t>Quellen</a:t>
            </a:r>
            <a:endParaRPr kumimoji="0" lang="de-DE" sz="4400" b="0" i="0" u="none" strike="noStrike" kern="1200" cap="none" spc="0" normalizeH="0" baseline="0" noProof="0" dirty="0">
              <a:ln>
                <a:noFill/>
              </a:ln>
              <a:solidFill>
                <a:schemeClr val="tx1"/>
              </a:solidFill>
              <a:effectLst/>
              <a:uLnTx/>
              <a:uFillTx/>
              <a:latin typeface="Adobe Arabic" pitchFamily="18" charset="-78"/>
              <a:ea typeface="+mj-ea"/>
              <a:cs typeface="Adobe Arabic" pitchFamily="18"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Übergang geschlossene        offene Systeme</a:t>
            </a:r>
            <a:endParaRPr lang="de-DE" dirty="0" smtClean="0"/>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4</a:t>
            </a:fld>
            <a:endParaRPr lang="de-DE" dirty="0"/>
          </a:p>
        </p:txBody>
      </p:sp>
      <p:sp>
        <p:nvSpPr>
          <p:cNvPr id="7" name="Rechteck 6"/>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1. </a:t>
            </a:r>
            <a:r>
              <a:rPr lang="de-DE" sz="1600" dirty="0" smtClean="0">
                <a:latin typeface="Adobe Arabic" pitchFamily="18" charset="-78"/>
                <a:cs typeface="Adobe Arabic" pitchFamily="18" charset="-78"/>
              </a:rPr>
              <a:t>Problemstellung</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cxnSp>
        <p:nvCxnSpPr>
          <p:cNvPr id="14" name="Gerade Verbindung mit Pfeil 13"/>
          <p:cNvCxnSpPr/>
          <p:nvPr/>
        </p:nvCxnSpPr>
        <p:spPr>
          <a:xfrm>
            <a:off x="4067944" y="1268760"/>
            <a:ext cx="36004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a:off x="3923928" y="2348880"/>
            <a:ext cx="2592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a:off x="3923928" y="5589240"/>
            <a:ext cx="2578596"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Abgerundetes Rechteck 25"/>
          <p:cNvSpPr/>
          <p:nvPr/>
        </p:nvSpPr>
        <p:spPr>
          <a:xfrm>
            <a:off x="5364088" y="3334080"/>
            <a:ext cx="2304256" cy="13044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Inhaltsplatzhalter 1"/>
          <p:cNvSpPr txBox="1">
            <a:spLocks/>
          </p:cNvSpPr>
          <p:nvPr/>
        </p:nvSpPr>
        <p:spPr>
          <a:xfrm>
            <a:off x="6141318" y="3717293"/>
            <a:ext cx="936104" cy="1286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dobe Arabic" pitchFamily="18" charset="-78"/>
                <a:ea typeface="+mn-ea"/>
                <a:cs typeface="Adobe Arabic" pitchFamily="18" charset="-78"/>
              </a:defRPr>
            </a:lvl1pPr>
            <a:lvl2pPr marL="742950" indent="-285750" algn="l" defTabSz="914400" rtl="0" eaLnBrk="1" latinLnBrk="0" hangingPunct="1">
              <a:spcBef>
                <a:spcPct val="20000"/>
              </a:spcBef>
              <a:buFont typeface="Courier New" pitchFamily="49" charset="0"/>
              <a:buChar char="o"/>
              <a:defRPr sz="2400" kern="1200">
                <a:solidFill>
                  <a:schemeClr val="tx1"/>
                </a:solidFill>
                <a:latin typeface="Adobe Arabic" pitchFamily="18" charset="-78"/>
                <a:ea typeface="+mn-ea"/>
                <a:cs typeface="Adobe Arabic" pitchFamily="18" charset="-78"/>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dobe Arabic" pitchFamily="18" charset="-78"/>
                <a:ea typeface="+mn-ea"/>
                <a:cs typeface="Adobe Arabic" pitchFamily="18" charset="-78"/>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dobe Arabic" pitchFamily="18" charset="-78"/>
                <a:ea typeface="+mn-ea"/>
                <a:cs typeface="Adobe Arabic" pitchFamily="18" charset="-78"/>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dobe Arabic" pitchFamily="18" charset="-78"/>
                <a:ea typeface="+mn-ea"/>
                <a:cs typeface="Adobe Arabic" pitchFamily="18" charset="-7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sz="2400" dirty="0" smtClean="0"/>
              <a:t>RTD</a:t>
            </a:r>
            <a:endParaRPr lang="de-DE" sz="2400" dirty="0" smtClean="0"/>
          </a:p>
        </p:txBody>
      </p:sp>
      <p:cxnSp>
        <p:nvCxnSpPr>
          <p:cNvPr id="29" name="Gerade Verbindung 28"/>
          <p:cNvCxnSpPr>
            <a:endCxn id="26" idx="0"/>
          </p:cNvCxnSpPr>
          <p:nvPr/>
        </p:nvCxnSpPr>
        <p:spPr>
          <a:xfrm>
            <a:off x="6502524" y="2348880"/>
            <a:ext cx="13692" cy="98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a:xfrm>
            <a:off x="6488832" y="4638531"/>
            <a:ext cx="13692" cy="985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3991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Purexraffinatecomp.png"/>
          <p:cNvPicPr>
            <a:picLocks noGrp="1" noChangeAspect="1"/>
          </p:cNvPicPr>
          <p:nvPr>
            <p:ph idx="1"/>
          </p:nvPr>
        </p:nvPicPr>
        <p:blipFill>
          <a:blip r:embed="rId2" cstate="print"/>
          <a:stretch>
            <a:fillRect/>
          </a:stretch>
        </p:blipFill>
        <p:spPr>
          <a:xfrm>
            <a:off x="457200" y="1268760"/>
            <a:ext cx="7855396" cy="4798291"/>
          </a:xfrm>
        </p:spPr>
      </p:pic>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40</a:t>
            </a:fld>
            <a:endParaRPr lang="de-DE" dirty="0"/>
          </a:p>
        </p:txBody>
      </p:sp>
      <p:sp>
        <p:nvSpPr>
          <p:cNvPr id="6" name="Textplatzhalter 5"/>
          <p:cNvSpPr>
            <a:spLocks noGrp="1"/>
          </p:cNvSpPr>
          <p:nvPr>
            <p:ph type="body" sz="quarter" idx="13"/>
          </p:nvPr>
        </p:nvSpPr>
        <p:spPr>
          <a:xfrm>
            <a:off x="1907704" y="6165304"/>
            <a:ext cx="6840759" cy="358775"/>
          </a:xfrm>
        </p:spPr>
        <p:txBody>
          <a:bodyPr>
            <a:normAutofit/>
          </a:bodyPr>
          <a:lstStyle/>
          <a:p>
            <a:pPr algn="r"/>
            <a:r>
              <a:rPr lang="de-DE" i="1" dirty="0" smtClean="0"/>
              <a:t>Das PUREX Raffinat (</a:t>
            </a:r>
            <a:r>
              <a:rPr lang="de-DE" i="1" dirty="0" err="1" smtClean="0"/>
              <a:t>unmodifiziert</a:t>
            </a:r>
            <a:r>
              <a:rPr lang="de-DE" i="1" dirty="0" smtClean="0"/>
              <a:t>, </a:t>
            </a:r>
            <a:r>
              <a:rPr lang="de-DE" i="1" dirty="0" err="1" smtClean="0"/>
              <a:t>dh</a:t>
            </a:r>
            <a:r>
              <a:rPr lang="de-DE" i="1" dirty="0" smtClean="0"/>
              <a:t>. </a:t>
            </a:r>
            <a:r>
              <a:rPr lang="de-DE" i="1" dirty="0" err="1" smtClean="0"/>
              <a:t>Np</a:t>
            </a:r>
            <a:r>
              <a:rPr lang="de-DE" i="1" dirty="0" smtClean="0"/>
              <a:t> nicht abgeschieden), </a:t>
            </a:r>
            <a:r>
              <a:rPr lang="de-DE" dirty="0" smtClean="0"/>
              <a:t>[https://en.wikipedia.org/wiki/PUREX]</a:t>
            </a:r>
            <a:endParaRPr lang="de-DE"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Vergleich_LinAC_Cycl.PNG"/>
          <p:cNvPicPr>
            <a:picLocks noGrp="1" noChangeAspect="1"/>
          </p:cNvPicPr>
          <p:nvPr>
            <p:ph idx="1"/>
          </p:nvPr>
        </p:nvPicPr>
        <p:blipFill>
          <a:blip r:embed="rId2" cstate="print"/>
          <a:stretch>
            <a:fillRect/>
          </a:stretch>
        </p:blipFill>
        <p:spPr>
          <a:xfrm>
            <a:off x="457200" y="2408760"/>
            <a:ext cx="8229600" cy="2289717"/>
          </a:xfrm>
        </p:spPr>
      </p:pic>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41</a:t>
            </a:fld>
            <a:endParaRPr lang="de-DE" dirty="0"/>
          </a:p>
        </p:txBody>
      </p:sp>
      <p:sp>
        <p:nvSpPr>
          <p:cNvPr id="6" name="Textplatzhalter 5"/>
          <p:cNvSpPr>
            <a:spLocks noGrp="1"/>
          </p:cNvSpPr>
          <p:nvPr>
            <p:ph type="body" sz="quarter" idx="13"/>
          </p:nvPr>
        </p:nvSpPr>
        <p:spPr>
          <a:xfrm>
            <a:off x="4283968" y="6165304"/>
            <a:ext cx="4608191" cy="358775"/>
          </a:xfrm>
        </p:spPr>
        <p:txBody>
          <a:bodyPr>
            <a:normAutofit/>
          </a:bodyPr>
          <a:lstStyle/>
          <a:p>
            <a:r>
              <a:rPr lang="de-DE" dirty="0" smtClean="0"/>
              <a:t>[http://myrrha.sckcen.be/en/Engineering/Accelerator/Linac_cyclotron]</a:t>
            </a:r>
            <a:endParaRPr lang="de-D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NuklidkarteAbfallEntstehung.png"/>
          <p:cNvPicPr>
            <a:picLocks noGrp="1" noChangeAspect="1"/>
          </p:cNvPicPr>
          <p:nvPr>
            <p:ph idx="1"/>
          </p:nvPr>
        </p:nvPicPr>
        <p:blipFill>
          <a:blip r:embed="rId3" cstate="print"/>
          <a:stretch>
            <a:fillRect/>
          </a:stretch>
        </p:blipFill>
        <p:spPr>
          <a:xfrm>
            <a:off x="1043608" y="1481857"/>
            <a:ext cx="7056784" cy="4143524"/>
          </a:xfrm>
        </p:spPr>
      </p:pic>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5</a:t>
            </a:fld>
            <a:endParaRPr lang="de-DE" dirty="0"/>
          </a:p>
        </p:txBody>
      </p:sp>
      <p:sp>
        <p:nvSpPr>
          <p:cNvPr id="6" name="Textplatzhalter 5"/>
          <p:cNvSpPr>
            <a:spLocks noGrp="1"/>
          </p:cNvSpPr>
          <p:nvPr>
            <p:ph type="body" sz="quarter" idx="13"/>
          </p:nvPr>
        </p:nvSpPr>
        <p:spPr>
          <a:xfrm>
            <a:off x="7883897" y="5733256"/>
            <a:ext cx="1944687" cy="358775"/>
          </a:xfrm>
        </p:spPr>
        <p:txBody>
          <a:bodyPr/>
          <a:lstStyle/>
          <a:p>
            <a:r>
              <a:rPr lang="de-DE" dirty="0" smtClean="0"/>
              <a:t>[3]</a:t>
            </a:r>
            <a:endParaRPr lang="de-DE" dirty="0"/>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1. </a:t>
            </a:r>
            <a:r>
              <a:rPr lang="de-DE" sz="1600" dirty="0" smtClean="0">
                <a:latin typeface="Adobe Arabic" pitchFamily="18" charset="-78"/>
                <a:cs typeface="Adobe Arabic" pitchFamily="18" charset="-78"/>
              </a:rPr>
              <a:t>Motivation</a:t>
            </a: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Minore</a:t>
            </a:r>
            <a:r>
              <a:rPr lang="de-DE" dirty="0" smtClean="0"/>
              <a:t> </a:t>
            </a:r>
            <a:r>
              <a:rPr lang="de-DE" dirty="0" err="1" smtClean="0"/>
              <a:t>Aktinide</a:t>
            </a:r>
            <a:r>
              <a:rPr lang="de-DE" dirty="0" smtClean="0"/>
              <a:t> (mA) besonders langlebig und radiotoxisch, </a:t>
            </a:r>
            <a:r>
              <a:rPr lang="de-DE" dirty="0" err="1" smtClean="0"/>
              <a:t>dh</a:t>
            </a:r>
            <a:r>
              <a:rPr lang="de-DE" dirty="0" smtClean="0"/>
              <a:t>. lange biologische Halbwertszeit</a:t>
            </a:r>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6</a:t>
            </a:fld>
            <a:endParaRPr lang="de-DE" dirty="0"/>
          </a:p>
        </p:txBody>
      </p:sp>
      <p:sp>
        <p:nvSpPr>
          <p:cNvPr id="7" name="Rechteck 6"/>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1. </a:t>
            </a:r>
            <a:r>
              <a:rPr lang="de-DE" sz="1600" dirty="0" smtClean="0">
                <a:latin typeface="Adobe Arabic" pitchFamily="18" charset="-78"/>
                <a:cs typeface="Adobe Arabic" pitchFamily="18" charset="-78"/>
              </a:rPr>
              <a:t>Motivation</a:t>
            </a:r>
          </a:p>
          <a:p>
            <a:pPr algn="ctr"/>
            <a:endParaRPr lang="de-DE" sz="1600" dirty="0">
              <a:solidFill>
                <a:schemeClr val="accent5">
                  <a:lumMod val="50000"/>
                </a:schemeClr>
              </a:solidFill>
              <a:latin typeface="Adobe Arabic" pitchFamily="18" charset="-78"/>
              <a:cs typeface="Adobe Arabic" pitchFamily="18" charset="-78"/>
            </a:endParaRPr>
          </a:p>
        </p:txBody>
      </p:sp>
      <p:sp>
        <p:nvSpPr>
          <p:cNvPr id="10" name="Textplatzhalter 6"/>
          <p:cNvSpPr txBox="1">
            <a:spLocks/>
          </p:cNvSpPr>
          <p:nvPr/>
        </p:nvSpPr>
        <p:spPr>
          <a:xfrm>
            <a:off x="4644008" y="2132856"/>
            <a:ext cx="5750296" cy="791939"/>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de-DE" sz="1600" b="0" i="1"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Typische Zusammensetzung</a:t>
            </a:r>
            <a:r>
              <a:rPr kumimoji="0" lang="de-DE" sz="1600" b="0" i="1" u="none" strike="noStrike" kern="1200" cap="none" spc="0" normalizeH="0" noProof="0" dirty="0" smtClean="0">
                <a:ln>
                  <a:noFill/>
                </a:ln>
                <a:solidFill>
                  <a:schemeClr val="tx1"/>
                </a:solidFill>
                <a:effectLst/>
                <a:uLnTx/>
                <a:uFillTx/>
                <a:latin typeface="Adobe Arabic" pitchFamily="18" charset="-78"/>
                <a:ea typeface="+mn-ea"/>
                <a:cs typeface="Adobe Arabic" pitchFamily="18" charset="-78"/>
              </a:rPr>
              <a:t> der mA in französischen LWR</a:t>
            </a:r>
            <a:endParaRPr lang="de-DE" sz="1600" i="1" dirty="0" smtClean="0">
              <a:latin typeface="Adobe Arabic" pitchFamily="18" charset="-78"/>
              <a:cs typeface="Adobe Arabic" pitchFamily="18" charset="-78"/>
            </a:endParaRPr>
          </a:p>
          <a:p>
            <a:pPr marL="342900" lvl="0" indent="-342900">
              <a:spcBef>
                <a:spcPct val="20000"/>
              </a:spcBef>
            </a:pPr>
            <a:r>
              <a:rPr lang="de-DE" sz="1600" dirty="0" smtClean="0">
                <a:latin typeface="Adobe Arabic" pitchFamily="18" charset="-78"/>
                <a:cs typeface="Adobe Arabic" pitchFamily="18" charset="-78"/>
              </a:rPr>
              <a:t>Nach [4, 5]</a:t>
            </a:r>
            <a:endParaRPr kumimoji="0" lang="de-DE" sz="16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graphicFrame>
        <p:nvGraphicFramePr>
          <p:cNvPr id="11" name="Tabelle 10"/>
          <p:cNvGraphicFramePr>
            <a:graphicFrameLocks noGrp="1"/>
          </p:cNvGraphicFramePr>
          <p:nvPr/>
        </p:nvGraphicFramePr>
        <p:xfrm>
          <a:off x="683568" y="2204864"/>
          <a:ext cx="3816424" cy="4785360"/>
        </p:xfrm>
        <a:graphic>
          <a:graphicData uri="http://schemas.openxmlformats.org/drawingml/2006/table">
            <a:tbl>
              <a:tblPr firstRow="1" bandRow="1">
                <a:tableStyleId>{9D7B26C5-4107-4FEC-AEDC-1716B250A1EF}</a:tableStyleId>
              </a:tblPr>
              <a:tblGrid>
                <a:gridCol w="936104"/>
                <a:gridCol w="1440160"/>
                <a:gridCol w="1440160"/>
              </a:tblGrid>
              <a:tr h="370840">
                <a:tc>
                  <a:txBody>
                    <a:bodyPr/>
                    <a:lstStyle/>
                    <a:p>
                      <a:r>
                        <a:rPr lang="de-DE" dirty="0" smtClean="0">
                          <a:latin typeface="Adobe Arabic" pitchFamily="18" charset="-78"/>
                          <a:cs typeface="Adobe Arabic" pitchFamily="18" charset="-78"/>
                        </a:rPr>
                        <a:t>Isotop</a:t>
                      </a:r>
                      <a:endParaRPr lang="de-DE" dirty="0">
                        <a:latin typeface="Adobe Arabic" pitchFamily="18" charset="-78"/>
                        <a:cs typeface="Adobe Arabic" pitchFamily="18" charset="-78"/>
                      </a:endParaRPr>
                    </a:p>
                  </a:txBody>
                  <a:tcPr/>
                </a:tc>
                <a:tc>
                  <a:txBody>
                    <a:bodyPr/>
                    <a:lstStyle/>
                    <a:p>
                      <a:r>
                        <a:rPr lang="de-DE" dirty="0" smtClean="0">
                          <a:latin typeface="Adobe Arabic" pitchFamily="18" charset="-78"/>
                          <a:cs typeface="Adobe Arabic" pitchFamily="18" charset="-78"/>
                        </a:rPr>
                        <a:t>Massenanteil / %</a:t>
                      </a:r>
                      <a:endParaRPr lang="de-DE" dirty="0">
                        <a:latin typeface="Adobe Arabic" pitchFamily="18" charset="-78"/>
                        <a:cs typeface="Adobe Arabic" pitchFamily="18" charset="-78"/>
                      </a:endParaRPr>
                    </a:p>
                  </a:txBody>
                  <a:tcPr/>
                </a:tc>
                <a:tc>
                  <a:txBody>
                    <a:bodyPr/>
                    <a:lstStyle/>
                    <a:p>
                      <a:r>
                        <a:rPr lang="de-DE" dirty="0" smtClean="0">
                          <a:latin typeface="Adobe Arabic" pitchFamily="18" charset="-78"/>
                          <a:cs typeface="Adobe Arabic" pitchFamily="18" charset="-78"/>
                        </a:rPr>
                        <a:t>Halbwertszeit / a</a:t>
                      </a:r>
                      <a:endParaRPr lang="de-DE" dirty="0">
                        <a:latin typeface="Adobe Arabic" pitchFamily="18" charset="-78"/>
                        <a:cs typeface="Adobe Arabic" pitchFamily="18" charset="-78"/>
                      </a:endParaRPr>
                    </a:p>
                  </a:txBody>
                  <a:tcPr/>
                </a:tc>
              </a:tr>
              <a:tr h="370840">
                <a:tc>
                  <a:txBody>
                    <a:bodyPr/>
                    <a:lstStyle/>
                    <a:p>
                      <a:r>
                        <a:rPr lang="de-DE" dirty="0" smtClean="0">
                          <a:latin typeface="Adobe Arabic" pitchFamily="18" charset="-78"/>
                          <a:cs typeface="Adobe Arabic" pitchFamily="18" charset="-78"/>
                        </a:rPr>
                        <a:t>Np-237</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16,86</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2.144.000</a:t>
                      </a:r>
                      <a:endParaRPr lang="de-DE" dirty="0">
                        <a:latin typeface="Adobe Arabic" pitchFamily="18" charset="-78"/>
                        <a:cs typeface="Adobe Arabic" pitchFamily="18" charset="-78"/>
                      </a:endParaRPr>
                    </a:p>
                  </a:txBody>
                  <a:tcPr/>
                </a:tc>
              </a:tr>
              <a:tr h="370840">
                <a:tc>
                  <a:txBody>
                    <a:bodyPr/>
                    <a:lstStyle/>
                    <a:p>
                      <a:r>
                        <a:rPr lang="de-DE" dirty="0" smtClean="0">
                          <a:latin typeface="Adobe Arabic" pitchFamily="18" charset="-78"/>
                          <a:cs typeface="Adobe Arabic" pitchFamily="18" charset="-78"/>
                        </a:rPr>
                        <a:t>Am-241</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60,62</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433</a:t>
                      </a:r>
                      <a:endParaRPr lang="de-DE" dirty="0">
                        <a:latin typeface="Adobe Arabic" pitchFamily="18" charset="-78"/>
                        <a:cs typeface="Adobe Arabic" pitchFamily="18" charset="-78"/>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latin typeface="Adobe Arabic" pitchFamily="18" charset="-78"/>
                          <a:cs typeface="Adobe Arabic" pitchFamily="18" charset="-78"/>
                        </a:rPr>
                        <a:t>Am-242</a:t>
                      </a:r>
                    </a:p>
                  </a:txBody>
                  <a:tcPr/>
                </a:tc>
                <a:tc>
                  <a:txBody>
                    <a:bodyPr/>
                    <a:lstStyle/>
                    <a:p>
                      <a:pPr algn="r"/>
                      <a:r>
                        <a:rPr lang="de-DE" dirty="0" smtClean="0">
                          <a:latin typeface="Adobe Arabic" pitchFamily="18" charset="-78"/>
                          <a:cs typeface="Adobe Arabic" pitchFamily="18" charset="-78"/>
                        </a:rPr>
                        <a:t>0,24</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&lt;&lt; 1 </a:t>
                      </a:r>
                      <a:endParaRPr lang="de-DE" dirty="0">
                        <a:latin typeface="Adobe Arabic" pitchFamily="18" charset="-78"/>
                        <a:cs typeface="Adobe Arabic" pitchFamily="18" charset="-78"/>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latin typeface="Adobe Arabic" pitchFamily="18" charset="-78"/>
                          <a:cs typeface="Adobe Arabic" pitchFamily="18" charset="-78"/>
                        </a:rPr>
                        <a:t>Am-243</a:t>
                      </a:r>
                    </a:p>
                  </a:txBody>
                  <a:tcPr/>
                </a:tc>
                <a:tc>
                  <a:txBody>
                    <a:bodyPr/>
                    <a:lstStyle/>
                    <a:p>
                      <a:pPr algn="r"/>
                      <a:r>
                        <a:rPr lang="de-DE" dirty="0" smtClean="0">
                          <a:latin typeface="Adobe Arabic" pitchFamily="18" charset="-78"/>
                          <a:cs typeface="Adobe Arabic" pitchFamily="18" charset="-78"/>
                        </a:rPr>
                        <a:t>15,70</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7.370</a:t>
                      </a:r>
                      <a:endParaRPr lang="de-DE" dirty="0">
                        <a:latin typeface="Adobe Arabic" pitchFamily="18" charset="-78"/>
                        <a:cs typeface="Adobe Arabic" pitchFamily="18" charset="-78"/>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latin typeface="Adobe Arabic" pitchFamily="18" charset="-78"/>
                          <a:cs typeface="Adobe Arabic" pitchFamily="18" charset="-78"/>
                        </a:rPr>
                        <a:t>Cm-242</a:t>
                      </a:r>
                    </a:p>
                  </a:txBody>
                  <a:tcPr/>
                </a:tc>
                <a:tc>
                  <a:txBody>
                    <a:bodyPr/>
                    <a:lstStyle/>
                    <a:p>
                      <a:pPr algn="r"/>
                      <a:r>
                        <a:rPr lang="de-DE" dirty="0" smtClean="0">
                          <a:latin typeface="Adobe Arabic" pitchFamily="18" charset="-78"/>
                          <a:cs typeface="Adobe Arabic" pitchFamily="18" charset="-78"/>
                        </a:rPr>
                        <a:t>0,02</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&lt;&lt; 1</a:t>
                      </a:r>
                      <a:endParaRPr lang="de-DE" dirty="0">
                        <a:latin typeface="Adobe Arabic" pitchFamily="18" charset="-78"/>
                        <a:cs typeface="Adobe Arabic" pitchFamily="18" charset="-78"/>
                      </a:endParaRPr>
                    </a:p>
                  </a:txBody>
                  <a:tcPr/>
                </a:tc>
              </a:tr>
              <a:tr h="370840">
                <a:tc>
                  <a:txBody>
                    <a:bodyPr/>
                    <a:lstStyle/>
                    <a:p>
                      <a:r>
                        <a:rPr lang="de-DE" dirty="0" smtClean="0">
                          <a:latin typeface="Adobe Arabic" pitchFamily="18" charset="-78"/>
                          <a:cs typeface="Adobe Arabic" pitchFamily="18" charset="-78"/>
                        </a:rPr>
                        <a:t>Cm-243</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0,07</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29</a:t>
                      </a:r>
                      <a:endParaRPr lang="de-DE" dirty="0">
                        <a:latin typeface="Adobe Arabic" pitchFamily="18" charset="-78"/>
                        <a:cs typeface="Adobe Arabic" pitchFamily="18" charset="-78"/>
                      </a:endParaRPr>
                    </a:p>
                  </a:txBody>
                  <a:tcPr/>
                </a:tc>
              </a:tr>
              <a:tr h="370840">
                <a:tc>
                  <a:txBody>
                    <a:bodyPr/>
                    <a:lstStyle/>
                    <a:p>
                      <a:r>
                        <a:rPr lang="de-DE" dirty="0" smtClean="0">
                          <a:latin typeface="Adobe Arabic" pitchFamily="18" charset="-78"/>
                          <a:cs typeface="Adobe Arabic" pitchFamily="18" charset="-78"/>
                        </a:rPr>
                        <a:t>Cm-244</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5,14</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18</a:t>
                      </a:r>
                      <a:endParaRPr lang="de-DE" dirty="0">
                        <a:latin typeface="Adobe Arabic" pitchFamily="18" charset="-78"/>
                        <a:cs typeface="Adobe Arabic" pitchFamily="18" charset="-78"/>
                      </a:endParaRPr>
                    </a:p>
                  </a:txBody>
                  <a:tcPr/>
                </a:tc>
              </a:tr>
              <a:tr h="370840">
                <a:tc>
                  <a:txBody>
                    <a:bodyPr/>
                    <a:lstStyle/>
                    <a:p>
                      <a:r>
                        <a:rPr lang="de-DE" dirty="0" smtClean="0">
                          <a:latin typeface="Adobe Arabic" pitchFamily="18" charset="-78"/>
                          <a:cs typeface="Adobe Arabic" pitchFamily="18" charset="-78"/>
                        </a:rPr>
                        <a:t>Cm-245</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1,26</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8.423</a:t>
                      </a:r>
                      <a:endParaRPr lang="de-DE" dirty="0">
                        <a:latin typeface="Adobe Arabic" pitchFamily="18" charset="-78"/>
                        <a:cs typeface="Adobe Arabic" pitchFamily="18" charset="-78"/>
                      </a:endParaRPr>
                    </a:p>
                  </a:txBody>
                  <a:tcPr/>
                </a:tc>
              </a:tr>
              <a:tr h="370840">
                <a:tc>
                  <a:txBody>
                    <a:bodyPr/>
                    <a:lstStyle/>
                    <a:p>
                      <a:r>
                        <a:rPr lang="de-DE" dirty="0" smtClean="0">
                          <a:latin typeface="Adobe Arabic" pitchFamily="18" charset="-78"/>
                          <a:cs typeface="Adobe Arabic" pitchFamily="18" charset="-78"/>
                        </a:rPr>
                        <a:t>Cm-246</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0,09</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4.706</a:t>
                      </a:r>
                      <a:endParaRPr lang="de-DE" dirty="0">
                        <a:latin typeface="Adobe Arabic" pitchFamily="18" charset="-78"/>
                        <a:cs typeface="Adobe Arabic" pitchFamily="18" charset="-78"/>
                      </a:endParaRPr>
                    </a:p>
                  </a:txBody>
                  <a:tcPr/>
                </a:tc>
              </a:tr>
            </a:tbl>
          </a:graphicData>
        </a:graphic>
      </p:graphicFrame>
      <p:graphicFrame>
        <p:nvGraphicFramePr>
          <p:cNvPr id="12" name="Tabelle 11"/>
          <p:cNvGraphicFramePr>
            <a:graphicFrameLocks noGrp="1"/>
          </p:cNvGraphicFramePr>
          <p:nvPr/>
        </p:nvGraphicFramePr>
        <p:xfrm>
          <a:off x="5508104" y="4797152"/>
          <a:ext cx="2376264" cy="1381760"/>
        </p:xfrm>
        <a:graphic>
          <a:graphicData uri="http://schemas.openxmlformats.org/drawingml/2006/table">
            <a:tbl>
              <a:tblPr firstRow="1" bandRow="1">
                <a:tableStyleId>{9D7B26C5-4107-4FEC-AEDC-1716B250A1EF}</a:tableStyleId>
              </a:tblPr>
              <a:tblGrid>
                <a:gridCol w="936104"/>
                <a:gridCol w="1440160"/>
              </a:tblGrid>
              <a:tr h="370840">
                <a:tc>
                  <a:txBody>
                    <a:bodyPr/>
                    <a:lstStyle/>
                    <a:p>
                      <a:r>
                        <a:rPr lang="de-DE" dirty="0" smtClean="0">
                          <a:latin typeface="Adobe Arabic" pitchFamily="18" charset="-78"/>
                          <a:cs typeface="Adobe Arabic" pitchFamily="18" charset="-78"/>
                        </a:rPr>
                        <a:t>Isotop</a:t>
                      </a:r>
                      <a:endParaRPr lang="de-DE" dirty="0">
                        <a:latin typeface="Adobe Arabic" pitchFamily="18" charset="-78"/>
                        <a:cs typeface="Adobe Arabic" pitchFamily="18" charset="-78"/>
                      </a:endParaRPr>
                    </a:p>
                  </a:txBody>
                  <a:tcPr/>
                </a:tc>
                <a:tc>
                  <a:txBody>
                    <a:bodyPr/>
                    <a:lstStyle/>
                    <a:p>
                      <a:r>
                        <a:rPr lang="de-DE" dirty="0" smtClean="0">
                          <a:latin typeface="Adobe Arabic" pitchFamily="18" charset="-78"/>
                          <a:cs typeface="Adobe Arabic" pitchFamily="18" charset="-78"/>
                        </a:rPr>
                        <a:t>Halbwertszeit / a</a:t>
                      </a:r>
                      <a:endParaRPr lang="de-DE" dirty="0">
                        <a:latin typeface="Adobe Arabic" pitchFamily="18" charset="-78"/>
                        <a:cs typeface="Adobe Arabic" pitchFamily="18" charset="-78"/>
                      </a:endParaRPr>
                    </a:p>
                  </a:txBody>
                  <a:tcPr/>
                </a:tc>
              </a:tr>
              <a:tr h="370840">
                <a:tc>
                  <a:txBody>
                    <a:bodyPr/>
                    <a:lstStyle/>
                    <a:p>
                      <a:r>
                        <a:rPr lang="de-DE" dirty="0" smtClean="0">
                          <a:latin typeface="Adobe Arabic" pitchFamily="18" charset="-78"/>
                          <a:cs typeface="Adobe Arabic" pitchFamily="18" charset="-78"/>
                        </a:rPr>
                        <a:t>Tc-99</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211.100</a:t>
                      </a:r>
                      <a:endParaRPr lang="de-DE" dirty="0">
                        <a:latin typeface="Adobe Arabic" pitchFamily="18" charset="-78"/>
                        <a:cs typeface="Adobe Arabic" pitchFamily="18" charset="-78"/>
                      </a:endParaRPr>
                    </a:p>
                  </a:txBody>
                  <a:tcPr/>
                </a:tc>
              </a:tr>
              <a:tr h="370840">
                <a:tc>
                  <a:txBody>
                    <a:bodyPr/>
                    <a:lstStyle/>
                    <a:p>
                      <a:r>
                        <a:rPr lang="de-DE" dirty="0" smtClean="0">
                          <a:latin typeface="Adobe Arabic" pitchFamily="18" charset="-78"/>
                          <a:cs typeface="Adobe Arabic" pitchFamily="18" charset="-78"/>
                        </a:rPr>
                        <a:t>I-129</a:t>
                      </a:r>
                      <a:endParaRPr lang="de-DE" dirty="0">
                        <a:latin typeface="Adobe Arabic" pitchFamily="18" charset="-78"/>
                        <a:cs typeface="Adobe Arabic" pitchFamily="18" charset="-78"/>
                      </a:endParaRPr>
                    </a:p>
                  </a:txBody>
                  <a:tcPr/>
                </a:tc>
                <a:tc>
                  <a:txBody>
                    <a:bodyPr/>
                    <a:lstStyle/>
                    <a:p>
                      <a:pPr algn="r"/>
                      <a:r>
                        <a:rPr lang="de-DE" dirty="0" smtClean="0">
                          <a:latin typeface="Adobe Arabic" pitchFamily="18" charset="-78"/>
                          <a:cs typeface="Adobe Arabic" pitchFamily="18" charset="-78"/>
                        </a:rPr>
                        <a:t>15.700.000</a:t>
                      </a:r>
                      <a:endParaRPr lang="de-DE" dirty="0">
                        <a:latin typeface="Adobe Arabic" pitchFamily="18" charset="-78"/>
                        <a:cs typeface="Adobe Arabic" pitchFamily="18" charset="-78"/>
                      </a:endParaRPr>
                    </a:p>
                  </a:txBody>
                  <a:tcPr/>
                </a:tc>
              </a:tr>
            </a:tbl>
          </a:graphicData>
        </a:graphic>
      </p:graphicFrame>
      <p:sp>
        <p:nvSpPr>
          <p:cNvPr id="13" name="Rechteck 12"/>
          <p:cNvSpPr/>
          <p:nvPr/>
        </p:nvSpPr>
        <p:spPr>
          <a:xfrm>
            <a:off x="7596336" y="5939988"/>
            <a:ext cx="381836" cy="369332"/>
          </a:xfrm>
          <a:prstGeom prst="rect">
            <a:avLst/>
          </a:prstGeom>
        </p:spPr>
        <p:txBody>
          <a:bodyPr wrap="none">
            <a:spAutoFit/>
          </a:bodyPr>
          <a:lstStyle/>
          <a:p>
            <a:r>
              <a:rPr lang="de-DE" dirty="0" smtClean="0">
                <a:latin typeface="Adobe Arabic" pitchFamily="18" charset="-78"/>
                <a:cs typeface="Adobe Arabic" pitchFamily="18" charset="-78"/>
              </a:rPr>
              <a:t>[5]</a:t>
            </a:r>
            <a:endParaRPr lang="de-DE" dirty="0"/>
          </a:p>
        </p:txBody>
      </p:sp>
      <p:sp>
        <p:nvSpPr>
          <p:cNvPr id="14" name="Rechteck 13"/>
          <p:cNvSpPr/>
          <p:nvPr/>
        </p:nvSpPr>
        <p:spPr>
          <a:xfrm>
            <a:off x="5436096" y="5949280"/>
            <a:ext cx="1943161" cy="369332"/>
          </a:xfrm>
          <a:prstGeom prst="rect">
            <a:avLst/>
          </a:prstGeom>
        </p:spPr>
        <p:txBody>
          <a:bodyPr wrap="none">
            <a:spAutoFit/>
          </a:bodyPr>
          <a:lstStyle/>
          <a:p>
            <a:pPr marL="342900" lvl="0" indent="-342900">
              <a:spcBef>
                <a:spcPct val="20000"/>
              </a:spcBef>
              <a:defRPr/>
            </a:pPr>
            <a:r>
              <a:rPr lang="de-DE" i="1" dirty="0" smtClean="0">
                <a:latin typeface="Adobe Arabic" pitchFamily="18" charset="-78"/>
                <a:cs typeface="Adobe Arabic" pitchFamily="18" charset="-78"/>
              </a:rPr>
              <a:t>Gefährliche Spaltprodukte</a:t>
            </a:r>
          </a:p>
        </p:txBody>
      </p:sp>
      <p:sp>
        <p:nvSpPr>
          <p:cNvPr id="15" name="Rechteck 14"/>
          <p:cNvSpPr/>
          <p:nvPr/>
        </p:nvSpPr>
        <p:spPr>
          <a:xfrm>
            <a:off x="5580112" y="3429000"/>
            <a:ext cx="1667444" cy="369332"/>
          </a:xfrm>
          <a:prstGeom prst="rect">
            <a:avLst/>
          </a:prstGeom>
        </p:spPr>
        <p:txBody>
          <a:bodyPr wrap="none">
            <a:spAutoFit/>
          </a:bodyPr>
          <a:lstStyle/>
          <a:p>
            <a:r>
              <a:rPr lang="de-DE" baseline="30000" dirty="0" smtClean="0">
                <a:latin typeface="Adobe Arabic" pitchFamily="18" charset="-78"/>
                <a:cs typeface="Adobe Arabic" pitchFamily="18" charset="-78"/>
              </a:rPr>
              <a:t>241</a:t>
            </a:r>
            <a:r>
              <a:rPr lang="de-DE" dirty="0" smtClean="0">
                <a:latin typeface="Adobe Arabic" pitchFamily="18" charset="-78"/>
                <a:cs typeface="Adobe Arabic" pitchFamily="18" charset="-78"/>
              </a:rPr>
              <a:t>Am →  </a:t>
            </a:r>
            <a:r>
              <a:rPr lang="de-DE" baseline="30000" dirty="0" smtClean="0">
                <a:latin typeface="Adobe Arabic" pitchFamily="18" charset="-78"/>
                <a:cs typeface="Adobe Arabic" pitchFamily="18" charset="-78"/>
              </a:rPr>
              <a:t>237</a:t>
            </a:r>
            <a:r>
              <a:rPr lang="de-DE" dirty="0" smtClean="0">
                <a:latin typeface="Adobe Arabic" pitchFamily="18" charset="-78"/>
                <a:cs typeface="Adobe Arabic" pitchFamily="18" charset="-78"/>
              </a:rPr>
              <a:t>Np + </a:t>
            </a:r>
            <a:r>
              <a:rPr lang="de-DE" sz="1600" dirty="0" smtClean="0">
                <a:latin typeface="Symbol" pitchFamily="18" charset="2"/>
                <a:cs typeface="Adobe Arabic" pitchFamily="18" charset="-78"/>
              </a:rPr>
              <a:t>a</a:t>
            </a:r>
            <a:endParaRPr lang="de-DE" dirty="0">
              <a:latin typeface="Symbol" pitchFamily="18" charset="2"/>
              <a:cs typeface="Adobe Arabic" pitchFamily="18" charset="-7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1.jpg"/>
          <p:cNvPicPr>
            <a:picLocks noGrp="1" noChangeAspect="1"/>
          </p:cNvPicPr>
          <p:nvPr>
            <p:ph idx="1"/>
          </p:nvPr>
        </p:nvPicPr>
        <p:blipFill>
          <a:blip r:embed="rId3" cstate="print"/>
          <a:stretch>
            <a:fillRect/>
          </a:stretch>
        </p:blipFill>
        <p:spPr>
          <a:xfrm>
            <a:off x="2047631" y="1085950"/>
            <a:ext cx="5048738" cy="4935338"/>
          </a:xfrm>
        </p:spPr>
      </p:pic>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7</a:t>
            </a:fld>
            <a:endParaRPr lang="de-DE" dirty="0"/>
          </a:p>
        </p:txBody>
      </p:sp>
      <p:sp>
        <p:nvSpPr>
          <p:cNvPr id="6" name="Textplatzhalter 5"/>
          <p:cNvSpPr>
            <a:spLocks noGrp="1"/>
          </p:cNvSpPr>
          <p:nvPr>
            <p:ph type="body" sz="quarter" idx="13"/>
          </p:nvPr>
        </p:nvSpPr>
        <p:spPr/>
        <p:txBody>
          <a:bodyPr/>
          <a:lstStyle/>
          <a:p>
            <a:r>
              <a:rPr lang="de-DE" dirty="0" smtClean="0"/>
              <a:t>[6]</a:t>
            </a:r>
            <a:endParaRPr lang="de-DE" dirty="0"/>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1. </a:t>
            </a:r>
            <a:r>
              <a:rPr lang="de-DE" sz="1600" dirty="0" smtClean="0">
                <a:latin typeface="Adobe Arabic" pitchFamily="18" charset="-78"/>
                <a:cs typeface="Adobe Arabic" pitchFamily="18" charset="-78"/>
              </a:rPr>
              <a:t>Motivation</a:t>
            </a:r>
          </a:p>
          <a:p>
            <a:pPr algn="ctr"/>
            <a:endParaRPr lang="de-DE" sz="1600" dirty="0">
              <a:solidFill>
                <a:schemeClr val="accent5">
                  <a:lumMod val="50000"/>
                </a:schemeClr>
              </a:solidFill>
              <a:latin typeface="Adobe Arabic" pitchFamily="18" charset="-78"/>
              <a:cs typeface="Adobe Arabic" pitchFamily="18" charset="-78"/>
            </a:endParaRPr>
          </a:p>
        </p:txBody>
      </p:sp>
      <p:sp>
        <p:nvSpPr>
          <p:cNvPr id="10" name="Textfeld 9"/>
          <p:cNvSpPr txBox="1"/>
          <p:nvPr/>
        </p:nvSpPr>
        <p:spPr>
          <a:xfrm>
            <a:off x="611560" y="1268760"/>
            <a:ext cx="1440160" cy="584775"/>
          </a:xfrm>
          <a:prstGeom prst="rect">
            <a:avLst/>
          </a:prstGeom>
          <a:noFill/>
        </p:spPr>
        <p:txBody>
          <a:bodyPr wrap="square" rtlCol="0">
            <a:spAutoFit/>
          </a:bodyPr>
          <a:lstStyle/>
          <a:p>
            <a:r>
              <a:rPr lang="de-DE" sz="3200" dirty="0" smtClean="0">
                <a:latin typeface="Adobe Arabic" pitchFamily="18" charset="-78"/>
                <a:cs typeface="Adobe Arabic" pitchFamily="18" charset="-78"/>
              </a:rPr>
              <a:t>Wohin</a:t>
            </a:r>
            <a:endParaRPr lang="de-DE" sz="3200" dirty="0">
              <a:latin typeface="Adobe Arabic" pitchFamily="18" charset="-78"/>
              <a:cs typeface="Adobe Arabic" pitchFamily="18" charset="-78"/>
            </a:endParaRPr>
          </a:p>
        </p:txBody>
      </p:sp>
      <p:sp>
        <p:nvSpPr>
          <p:cNvPr id="11" name="Textfeld 10"/>
          <p:cNvSpPr txBox="1"/>
          <p:nvPr/>
        </p:nvSpPr>
        <p:spPr>
          <a:xfrm>
            <a:off x="7380312" y="5229200"/>
            <a:ext cx="1440160" cy="584775"/>
          </a:xfrm>
          <a:prstGeom prst="rect">
            <a:avLst/>
          </a:prstGeom>
          <a:noFill/>
        </p:spPr>
        <p:txBody>
          <a:bodyPr wrap="square" rtlCol="0">
            <a:spAutoFit/>
          </a:bodyPr>
          <a:lstStyle/>
          <a:p>
            <a:r>
              <a:rPr lang="de-DE" sz="3200" dirty="0" smtClean="0">
                <a:latin typeface="Adobe Arabic" pitchFamily="18" charset="-78"/>
                <a:cs typeface="Adobe Arabic" pitchFamily="18" charset="-78"/>
              </a:rPr>
              <a:t>damit ?</a:t>
            </a:r>
            <a:endParaRPr lang="de-DE" sz="3200" dirty="0">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smtClean="0"/>
              <a:t>Abfall muss für ca. 1.000.000 Jahre aus der Biosphäre entfernt werden</a:t>
            </a:r>
          </a:p>
          <a:p>
            <a:r>
              <a:rPr lang="de-DE" dirty="0" smtClean="0"/>
              <a:t>Endlagerung !?</a:t>
            </a:r>
          </a:p>
          <a:p>
            <a:r>
              <a:rPr lang="de-DE" dirty="0" smtClean="0"/>
              <a:t>99 % der Gesamtaktivität radioaktiven Abfalls von 10 % der Abfallmenge verursacht – stark wärmeentwickelnde Abfälle</a:t>
            </a:r>
          </a:p>
          <a:p>
            <a:r>
              <a:rPr lang="de-DE" dirty="0" smtClean="0"/>
              <a:t>Für genau diese Abfälle weltweit noch kein einziges Endlager</a:t>
            </a:r>
          </a:p>
          <a:p>
            <a:pPr lvl="1"/>
            <a:r>
              <a:rPr lang="de-DE" dirty="0" smtClean="0"/>
              <a:t>Zwischenlösung: Zwischenlager</a:t>
            </a:r>
          </a:p>
          <a:p>
            <a:r>
              <a:rPr lang="de-DE" u="sng" dirty="0" smtClean="0"/>
              <a:t>Transmutation</a:t>
            </a:r>
            <a:r>
              <a:rPr lang="de-DE" dirty="0" smtClean="0"/>
              <a:t> und Reaktoren mit geschlossenem Brennstoffkreislauf (z.B. </a:t>
            </a:r>
            <a:r>
              <a:rPr lang="de-DE" i="1" dirty="0" smtClean="0"/>
              <a:t>Flüssigsalzreaktoren</a:t>
            </a:r>
            <a:r>
              <a:rPr lang="de-DE" dirty="0" smtClean="0"/>
              <a:t>) werden interessant</a:t>
            </a:r>
          </a:p>
        </p:txBody>
      </p:sp>
      <p:sp>
        <p:nvSpPr>
          <p:cNvPr id="3" name="Datumsplatzhalter 2"/>
          <p:cNvSpPr>
            <a:spLocks noGrp="1"/>
          </p:cNvSpPr>
          <p:nvPr>
            <p:ph type="dt" sz="half" idx="10"/>
          </p:nvPr>
        </p:nvSpPr>
        <p:spPr/>
        <p:txBody>
          <a:bodyPr/>
          <a:lstStyle/>
          <a:p>
            <a:r>
              <a:rPr lang="de-DE" smtClean="0"/>
              <a:t>27.01.2017</a:t>
            </a:r>
            <a:endParaRPr lang="de-DE" dirty="0"/>
          </a:p>
        </p:txBody>
      </p:sp>
      <p:sp>
        <p:nvSpPr>
          <p:cNvPr id="4" name="Fußzeilenplatzhalter 3"/>
          <p:cNvSpPr>
            <a:spLocks noGrp="1"/>
          </p:cNvSpPr>
          <p:nvPr>
            <p:ph type="ftr" sz="quarter" idx="11"/>
          </p:nvPr>
        </p:nvSpPr>
        <p:spPr/>
        <p:txBody>
          <a:bodyPr/>
          <a:lstStyle/>
          <a:p>
            <a:r>
              <a:rPr lang="de-DE" smtClean="0"/>
              <a:t>Transmutation – Matthias Jaeger</a:t>
            </a:r>
            <a:endParaRPr lang="de-DE" dirty="0"/>
          </a:p>
        </p:txBody>
      </p:sp>
      <p:sp>
        <p:nvSpPr>
          <p:cNvPr id="5" name="Foliennummernplatzhalter 4"/>
          <p:cNvSpPr>
            <a:spLocks noGrp="1"/>
          </p:cNvSpPr>
          <p:nvPr>
            <p:ph type="sldNum" sz="quarter" idx="12"/>
          </p:nvPr>
        </p:nvSpPr>
        <p:spPr/>
        <p:txBody>
          <a:bodyPr/>
          <a:lstStyle/>
          <a:p>
            <a:fld id="{1A73E011-4CD9-4D05-A24A-32BCD9CDCEE7}" type="slidenum">
              <a:rPr lang="de-DE" smtClean="0"/>
              <a:pPr/>
              <a:t>8</a:t>
            </a:fld>
            <a:endParaRPr lang="de-DE" dirty="0"/>
          </a:p>
        </p:txBody>
      </p:sp>
      <p:sp>
        <p:nvSpPr>
          <p:cNvPr id="6" name="Textplatzhalter 5"/>
          <p:cNvSpPr>
            <a:spLocks noGrp="1"/>
          </p:cNvSpPr>
          <p:nvPr>
            <p:ph type="body" sz="quarter" idx="13"/>
          </p:nvPr>
        </p:nvSpPr>
        <p:spPr>
          <a:xfrm>
            <a:off x="8388424" y="2420888"/>
            <a:ext cx="648865" cy="358775"/>
          </a:xfrm>
        </p:spPr>
        <p:txBody>
          <a:bodyPr/>
          <a:lstStyle/>
          <a:p>
            <a:r>
              <a:rPr lang="de-DE" dirty="0" smtClean="0"/>
              <a:t>[1]</a:t>
            </a:r>
            <a:endParaRPr lang="de-DE" dirty="0"/>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1. </a:t>
            </a:r>
            <a:r>
              <a:rPr lang="de-DE" sz="1600" dirty="0" smtClean="0">
                <a:latin typeface="Adobe Arabic" pitchFamily="18" charset="-78"/>
                <a:cs typeface="Adobe Arabic" pitchFamily="18" charset="-78"/>
              </a:rPr>
              <a:t>Motivation</a:t>
            </a:r>
          </a:p>
          <a:p>
            <a:pPr algn="ctr"/>
            <a:endParaRPr lang="de-DE" sz="1600" dirty="0">
              <a:solidFill>
                <a:schemeClr val="accent5">
                  <a:lumMod val="50000"/>
                </a:schemeClr>
              </a:solidFill>
              <a:latin typeface="Adobe Arabic" pitchFamily="18" charset="-78"/>
              <a:cs typeface="Adobe Arabic" pitchFamily="18" charset="-78"/>
            </a:endParaRPr>
          </a:p>
        </p:txBody>
      </p:sp>
      <p:sp>
        <p:nvSpPr>
          <p:cNvPr id="10" name="Textplatzhalter 5"/>
          <p:cNvSpPr txBox="1">
            <a:spLocks/>
          </p:cNvSpPr>
          <p:nvPr/>
        </p:nvSpPr>
        <p:spPr>
          <a:xfrm>
            <a:off x="8388424" y="1052736"/>
            <a:ext cx="648865" cy="3587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de-DE" sz="1600" b="0" i="0" u="none" strike="noStrike" kern="1200" cap="none" spc="0" normalizeH="0" baseline="0" noProof="0" dirty="0" smtClean="0">
                <a:ln>
                  <a:noFill/>
                </a:ln>
                <a:solidFill>
                  <a:schemeClr val="tx1"/>
                </a:solidFill>
                <a:effectLst/>
                <a:uLnTx/>
                <a:uFillTx/>
                <a:latin typeface="Adobe Arabic" pitchFamily="18" charset="-78"/>
                <a:ea typeface="+mn-ea"/>
                <a:cs typeface="Adobe Arabic" pitchFamily="18" charset="-78"/>
              </a:rPr>
              <a:t>[1]</a:t>
            </a:r>
            <a:endParaRPr kumimoji="0" lang="de-DE" sz="1600" b="0" i="0" u="none" strike="noStrike" kern="1200" cap="none" spc="0" normalizeH="0" baseline="0" noProof="0" dirty="0">
              <a:ln>
                <a:noFill/>
              </a:ln>
              <a:solidFill>
                <a:schemeClr val="tx1"/>
              </a:solidFill>
              <a:effectLst/>
              <a:uLnTx/>
              <a:uFillTx/>
              <a:latin typeface="Adobe Arabic" pitchFamily="18" charset="-78"/>
              <a:ea typeface="+mn-ea"/>
              <a:cs typeface="Adobe Arabic" pitchFamily="18" charset="-7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Definition und Ziel der Transmutation</a:t>
            </a:r>
            <a:endParaRPr lang="de-DE" dirty="0"/>
          </a:p>
        </p:txBody>
      </p:sp>
      <p:sp>
        <p:nvSpPr>
          <p:cNvPr id="3" name="Inhaltsplatzhalter 2"/>
          <p:cNvSpPr>
            <a:spLocks noGrp="1"/>
          </p:cNvSpPr>
          <p:nvPr>
            <p:ph idx="1"/>
          </p:nvPr>
        </p:nvSpPr>
        <p:spPr/>
        <p:txBody>
          <a:bodyPr>
            <a:normAutofit lnSpcReduction="10000"/>
          </a:bodyPr>
          <a:lstStyle/>
          <a:p>
            <a:r>
              <a:rPr lang="de-DE" sz="2800" dirty="0" smtClean="0"/>
              <a:t>Umwandlung eines chem. Elements in ein anderes</a:t>
            </a:r>
          </a:p>
          <a:p>
            <a:r>
              <a:rPr lang="de-DE" sz="2800" dirty="0" smtClean="0"/>
              <a:t>Speziell : Umwandlung radioaktiven Abfalls mit der Absicht, dessen Gefährlichkeit zu verringern</a:t>
            </a:r>
          </a:p>
          <a:p>
            <a:r>
              <a:rPr lang="de-DE" sz="2800" dirty="0" smtClean="0"/>
              <a:t>Umwandlung der mA (und ggf. auch </a:t>
            </a:r>
            <a:r>
              <a:rPr lang="de-DE" sz="2800" dirty="0" err="1" smtClean="0"/>
              <a:t>Pu</a:t>
            </a:r>
            <a:r>
              <a:rPr lang="de-DE" sz="2800" dirty="0" smtClean="0"/>
              <a:t>) in Spaltprodukte mit geringer Halbwertszeit durch </a:t>
            </a:r>
            <a:r>
              <a:rPr lang="de-DE" sz="2800" u="sng" dirty="0" smtClean="0"/>
              <a:t>Spaltung</a:t>
            </a:r>
          </a:p>
          <a:p>
            <a:r>
              <a:rPr lang="de-DE" sz="2800" dirty="0" smtClean="0"/>
              <a:t>Gezielte Umwandlung langlebiger Spaltprodukte wie I-129 in kurzlebige Isotope durch </a:t>
            </a:r>
            <a:r>
              <a:rPr lang="de-DE" sz="2800" u="sng" dirty="0" smtClean="0"/>
              <a:t>Neutroneneinfang</a:t>
            </a:r>
            <a:r>
              <a:rPr lang="de-DE" sz="2800" dirty="0" smtClean="0"/>
              <a:t>, </a:t>
            </a:r>
            <a:r>
              <a:rPr lang="de-DE" sz="2800" dirty="0" err="1" smtClean="0"/>
              <a:t>zB</a:t>
            </a:r>
            <a:r>
              <a:rPr lang="de-DE" sz="2800" dirty="0" smtClean="0"/>
              <a:t>.</a:t>
            </a:r>
          </a:p>
          <a:p>
            <a:pPr algn="ctr">
              <a:buNone/>
            </a:pPr>
            <a:r>
              <a:rPr lang="de-DE" sz="2400" baseline="30000" dirty="0" smtClean="0"/>
              <a:t>129</a:t>
            </a:r>
            <a:r>
              <a:rPr lang="de-DE" sz="2400" dirty="0" smtClean="0"/>
              <a:t>I (1,57·10</a:t>
            </a:r>
            <a:r>
              <a:rPr lang="de-DE" sz="2400" baseline="30000" dirty="0" smtClean="0"/>
              <a:t>7 </a:t>
            </a:r>
            <a:r>
              <a:rPr lang="de-DE" sz="2400" dirty="0" smtClean="0"/>
              <a:t>a) + n → </a:t>
            </a:r>
            <a:r>
              <a:rPr lang="de-DE" sz="2400" baseline="30000" dirty="0" smtClean="0"/>
              <a:t>130</a:t>
            </a:r>
            <a:r>
              <a:rPr lang="de-DE" sz="2400" dirty="0" smtClean="0"/>
              <a:t>I  (12,36 h) → </a:t>
            </a:r>
            <a:r>
              <a:rPr lang="de-DE" sz="2400" baseline="30000" dirty="0" smtClean="0"/>
              <a:t>130</a:t>
            </a:r>
            <a:r>
              <a:rPr lang="de-DE" sz="2400" dirty="0" smtClean="0"/>
              <a:t>Xe (stabil)</a:t>
            </a:r>
            <a:endParaRPr lang="de-DE" sz="4000" dirty="0"/>
          </a:p>
        </p:txBody>
      </p:sp>
      <p:sp>
        <p:nvSpPr>
          <p:cNvPr id="4" name="Datumsplatzhalter 3"/>
          <p:cNvSpPr>
            <a:spLocks noGrp="1"/>
          </p:cNvSpPr>
          <p:nvPr>
            <p:ph type="dt" sz="half" idx="10"/>
          </p:nvPr>
        </p:nvSpPr>
        <p:spPr/>
        <p:txBody>
          <a:bodyPr/>
          <a:lstStyle/>
          <a:p>
            <a:r>
              <a:rPr lang="de-DE" smtClean="0"/>
              <a:t>27.01.2017</a:t>
            </a:r>
            <a:endParaRPr lang="de-DE" dirty="0"/>
          </a:p>
        </p:txBody>
      </p:sp>
      <p:sp>
        <p:nvSpPr>
          <p:cNvPr id="5" name="Fußzeilenplatzhalter 4"/>
          <p:cNvSpPr>
            <a:spLocks noGrp="1"/>
          </p:cNvSpPr>
          <p:nvPr>
            <p:ph type="ftr" sz="quarter" idx="11"/>
          </p:nvPr>
        </p:nvSpPr>
        <p:spPr/>
        <p:txBody>
          <a:bodyPr/>
          <a:lstStyle/>
          <a:p>
            <a:r>
              <a:rPr lang="de-DE" smtClean="0"/>
              <a:t>Transmutation – Matthias Jaeger</a:t>
            </a:r>
            <a:endParaRPr lang="de-DE" dirty="0"/>
          </a:p>
        </p:txBody>
      </p:sp>
      <p:sp>
        <p:nvSpPr>
          <p:cNvPr id="6" name="Foliennummernplatzhalter 5"/>
          <p:cNvSpPr>
            <a:spLocks noGrp="1"/>
          </p:cNvSpPr>
          <p:nvPr>
            <p:ph type="sldNum" sz="quarter" idx="12"/>
          </p:nvPr>
        </p:nvSpPr>
        <p:spPr/>
        <p:txBody>
          <a:bodyPr/>
          <a:lstStyle/>
          <a:p>
            <a:fld id="{1A73E011-4CD9-4D05-A24A-32BCD9CDCEE7}" type="slidenum">
              <a:rPr lang="de-DE" smtClean="0"/>
              <a:pPr/>
              <a:t>9</a:t>
            </a:fld>
            <a:endParaRPr lang="de-DE" dirty="0"/>
          </a:p>
        </p:txBody>
      </p:sp>
      <p:sp>
        <p:nvSpPr>
          <p:cNvPr id="8" name="Rechteck 7"/>
          <p:cNvSpPr/>
          <p:nvPr/>
        </p:nvSpPr>
        <p:spPr>
          <a:xfrm>
            <a:off x="6588224" y="72008"/>
            <a:ext cx="2483768" cy="260648"/>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6586695" y="35913"/>
            <a:ext cx="2521809" cy="584775"/>
          </a:xfrm>
          <a:prstGeom prst="rect">
            <a:avLst/>
          </a:prstGeom>
          <a:noFill/>
        </p:spPr>
        <p:txBody>
          <a:bodyPr wrap="square" rtlCol="0">
            <a:spAutoFit/>
          </a:bodyPr>
          <a:lstStyle/>
          <a:p>
            <a:pPr algn="ctr"/>
            <a:r>
              <a:rPr lang="de-DE" sz="1600" dirty="0" smtClean="0">
                <a:solidFill>
                  <a:schemeClr val="accent5">
                    <a:lumMod val="50000"/>
                  </a:schemeClr>
                </a:solidFill>
                <a:latin typeface="Adobe Arabic" pitchFamily="18" charset="-78"/>
                <a:cs typeface="Adobe Arabic" pitchFamily="18" charset="-78"/>
              </a:rPr>
              <a:t>2. Partitionierung &amp; Transmutation</a:t>
            </a:r>
            <a:endParaRPr lang="de-DE" sz="1600" dirty="0" smtClean="0">
              <a:latin typeface="Adobe Arabic" pitchFamily="18" charset="-78"/>
              <a:cs typeface="Adobe Arabic" pitchFamily="18" charset="-78"/>
            </a:endParaRPr>
          </a:p>
          <a:p>
            <a:pPr algn="ctr"/>
            <a:endParaRPr lang="de-DE" sz="1600" dirty="0">
              <a:solidFill>
                <a:schemeClr val="accent5">
                  <a:lumMod val="50000"/>
                </a:schemeClr>
              </a:solidFill>
              <a:latin typeface="Adobe Arabic" pitchFamily="18" charset="-78"/>
              <a:cs typeface="Adobe Arabic" pitchFamily="18" charset="-7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Benutzerdefiniert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48DD4"/>
      </a:hlink>
      <a:folHlink>
        <a:srgbClr val="548DD4"/>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2684</Words>
  <Application>Microsoft Office PowerPoint</Application>
  <PresentationFormat>Bildschirmpräsentation (4:3)</PresentationFormat>
  <Paragraphs>543</Paragraphs>
  <Slides>41</Slides>
  <Notes>35</Notes>
  <HiddenSlides>0</HiddenSlides>
  <MMClips>0</MMClips>
  <ScaleCrop>false</ScaleCrop>
  <HeadingPairs>
    <vt:vector size="6" baseType="variant">
      <vt:variant>
        <vt:lpstr>Design</vt:lpstr>
      </vt:variant>
      <vt:variant>
        <vt:i4>1</vt:i4>
      </vt:variant>
      <vt:variant>
        <vt:lpstr>Eingebettete OLE-Server</vt:lpstr>
      </vt:variant>
      <vt:variant>
        <vt:i4>1</vt:i4>
      </vt:variant>
      <vt:variant>
        <vt:lpstr>Folientitel</vt:lpstr>
      </vt:variant>
      <vt:variant>
        <vt:i4>41</vt:i4>
      </vt:variant>
    </vt:vector>
  </HeadingPairs>
  <TitlesOfParts>
    <vt:vector size="43" baseType="lpstr">
      <vt:lpstr>Larissa-Design</vt:lpstr>
      <vt:lpstr>OpenOffice</vt:lpstr>
      <vt:lpstr>DG</vt:lpstr>
      <vt:lpstr>Inhalt</vt:lpstr>
      <vt:lpstr>PowerPoint-Präsentation</vt:lpstr>
      <vt:lpstr>PowerPoint-Präsentation</vt:lpstr>
      <vt:lpstr>PowerPoint-Präsentation</vt:lpstr>
      <vt:lpstr>PowerPoint-Präsentation</vt:lpstr>
      <vt:lpstr>PowerPoint-Präsentation</vt:lpstr>
      <vt:lpstr>PowerPoint-Präsentation</vt:lpstr>
      <vt:lpstr>Definition und Ziel der Transmutation</vt:lpstr>
      <vt:lpstr>PowerPoint-Präsentation</vt:lpstr>
      <vt:lpstr>Anforderungen</vt:lpstr>
      <vt:lpstr>PowerPoint-Präsentation</vt:lpstr>
      <vt:lpstr>Partitionierung</vt:lpstr>
      <vt:lpstr>PowerPoint-Präsentation</vt:lpstr>
      <vt:lpstr>Kritische Reaktoren mit festem Brennstoff</vt:lpstr>
      <vt:lpstr>PowerPoint-Präsentation</vt:lpstr>
      <vt:lpstr>PowerPoint-Präsentation</vt:lpstr>
      <vt:lpstr>Unterkritische Reaktoren mit  festem Brennstoff</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Kritische Reaktoren mit flüssigem Brennstoff</vt:lpstr>
      <vt:lpstr>PowerPoint-Präsentation</vt:lpstr>
      <vt:lpstr>Option ADS mit flüssigem Brennstoff ?</vt:lpstr>
      <vt:lpstr>PowerPoint-Präsentation</vt:lpstr>
      <vt:lpstr>Chancen</vt:lpstr>
      <vt:lpstr>PowerPoint-Präsentation</vt:lpstr>
      <vt:lpstr>Risiken</vt:lpstr>
      <vt:lpstr>PowerPoint-Präsentation</vt:lpstr>
      <vt:lpstr>PowerPoint-Präsentation</vt:lpstr>
      <vt:lpstr>PowerPoint-Präsentation</vt:lpstr>
      <vt:lpstr>PowerPoint-Präsentation</vt:lpstr>
      <vt:lpstr>PowerPoint-Präsentation</vt:lpstr>
      <vt:lpstr>PowerPoint-Präsentation</vt:lpstr>
    </vt:vector>
  </TitlesOfParts>
  <Company>Frost-RL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Matze</dc:creator>
  <cp:lastModifiedBy>Matthias Jäger</cp:lastModifiedBy>
  <cp:revision>263</cp:revision>
  <dcterms:created xsi:type="dcterms:W3CDTF">2017-01-21T10:43:37Z</dcterms:created>
  <dcterms:modified xsi:type="dcterms:W3CDTF">2019-03-04T17:52:20Z</dcterms:modified>
</cp:coreProperties>
</file>